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449" r:id="rId2"/>
    <p:sldId id="301" r:id="rId3"/>
    <p:sldId id="298" r:id="rId4"/>
    <p:sldId id="427" r:id="rId5"/>
    <p:sldId id="428" r:id="rId6"/>
    <p:sldId id="429" r:id="rId7"/>
    <p:sldId id="430" r:id="rId8"/>
    <p:sldId id="431" r:id="rId9"/>
    <p:sldId id="432" r:id="rId10"/>
    <p:sldId id="447" r:id="rId11"/>
    <p:sldId id="448" r:id="rId12"/>
    <p:sldId id="317" r:id="rId13"/>
    <p:sldId id="318" r:id="rId14"/>
    <p:sldId id="303" r:id="rId15"/>
    <p:sldId id="304" r:id="rId16"/>
    <p:sldId id="308" r:id="rId17"/>
    <p:sldId id="313" r:id="rId18"/>
    <p:sldId id="315" r:id="rId19"/>
    <p:sldId id="434" r:id="rId20"/>
    <p:sldId id="319" r:id="rId21"/>
    <p:sldId id="450" r:id="rId2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ne Langhede" initials="TL" lastIdx="1" clrIdx="0">
    <p:extLst>
      <p:ext uri="{19B8F6BF-5375-455C-9EA6-DF929625EA0E}">
        <p15:presenceInfo xmlns:p15="http://schemas.microsoft.com/office/powerpoint/2012/main" userId="S-1-5-21-2733926068-2665908773-2768584-22070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670" autoAdjust="0"/>
  </p:normalViewPr>
  <p:slideViewPr>
    <p:cSldViewPr snapToGrid="0">
      <p:cViewPr varScale="1">
        <p:scale>
          <a:sx n="91" d="100"/>
          <a:sy n="91" d="100"/>
        </p:scale>
        <p:origin x="12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3-20T10:39:24.365" idx="1">
    <p:pos x="3610" y="1936"/>
    <p:text>Skal der stå Holstein eller st holstein?</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B34FF-F2D0-4300-806B-C794585B71BA}" type="datetimeFigureOut">
              <a:rPr lang="da-DK" smtClean="0"/>
              <a:t>06-05-2019</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A6B43-04E4-4578-99E4-4FFAF632D39D}" type="slidenum">
              <a:rPr lang="da-DK" smtClean="0"/>
              <a:t>‹nr.›</a:t>
            </a:fld>
            <a:endParaRPr lang="da-DK"/>
          </a:p>
        </p:txBody>
      </p:sp>
    </p:spTree>
    <p:extLst>
      <p:ext uri="{BB962C8B-B14F-4D97-AF65-F5344CB8AC3E}">
        <p14:creationId xmlns:p14="http://schemas.microsoft.com/office/powerpoint/2010/main" val="3877038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en.wikipedia.org/wiki/Steel" TargetMode="External"/><Relationship Id="rId3" Type="http://schemas.openxmlformats.org/officeDocument/2006/relationships/hyperlink" Target="https://en.wikipedia.org/wiki/European_Communities" TargetMode="External"/><Relationship Id="rId7" Type="http://schemas.openxmlformats.org/officeDocument/2006/relationships/hyperlink" Target="https://en.wikipedia.org/wiki/Coal"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en.wikipedia.org/wiki/West_Germany" TargetMode="External"/><Relationship Id="rId5" Type="http://schemas.openxmlformats.org/officeDocument/2006/relationships/hyperlink" Target="https://en.wikipedia.org/wiki/French_Fourth_Republic" TargetMode="External"/><Relationship Id="rId4" Type="http://schemas.openxmlformats.org/officeDocument/2006/relationships/hyperlink" Target="https://en.wikipedia.org/wiki/Schuman_Declaration" TargetMode="External"/><Relationship Id="rId9" Type="http://schemas.openxmlformats.org/officeDocument/2006/relationships/hyperlink" Target="https://en.wikipedia.org/wiki/European_Coal_and_Steel_Community"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ur-lex.europa.eu/legal-content/EN/TXT/?uri=CELEX:32013D1386"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balticsea-region-strategy.eu/abou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200" b="0" i="0" kern="1200" dirty="0">
                <a:solidFill>
                  <a:schemeClr val="tx1"/>
                </a:solidFill>
                <a:effectLst/>
                <a:latin typeface="+mn-lt"/>
                <a:ea typeface="+mn-ea"/>
                <a:cs typeface="+mn-cs"/>
              </a:rPr>
              <a:t>The "Europe Day" of the EU was introduced in 1985 by the </a:t>
            </a:r>
            <a:r>
              <a:rPr lang="en-US" sz="1200" b="0" i="0" u="none" strike="noStrike" kern="1200" dirty="0">
                <a:solidFill>
                  <a:schemeClr val="tx1"/>
                </a:solidFill>
                <a:effectLst/>
                <a:latin typeface="+mn-lt"/>
                <a:ea typeface="+mn-ea"/>
                <a:cs typeface="+mn-cs"/>
                <a:hlinkClick r:id="rId3" tooltip="European Communities"/>
              </a:rPr>
              <a:t>European Communities</a:t>
            </a:r>
            <a:r>
              <a:rPr lang="en-US" sz="1200" b="0" i="0" kern="1200" dirty="0">
                <a:solidFill>
                  <a:schemeClr val="tx1"/>
                </a:solidFill>
                <a:effectLst/>
                <a:latin typeface="+mn-lt"/>
                <a:ea typeface="+mn-ea"/>
                <a:cs typeface="+mn-cs"/>
              </a:rPr>
              <a:t> (the predecessor </a:t>
            </a:r>
            <a:r>
              <a:rPr lang="en-US" sz="1200" b="0" i="0" kern="1200" dirty="0" err="1">
                <a:solidFill>
                  <a:schemeClr val="tx1"/>
                </a:solidFill>
                <a:effectLst/>
                <a:latin typeface="+mn-lt"/>
                <a:ea typeface="+mn-ea"/>
                <a:cs typeface="+mn-cs"/>
              </a:rPr>
              <a:t>organisation</a:t>
            </a:r>
            <a:r>
              <a:rPr lang="en-US" sz="1200" b="0" i="0" kern="1200" dirty="0">
                <a:solidFill>
                  <a:schemeClr val="tx1"/>
                </a:solidFill>
                <a:effectLst/>
                <a:latin typeface="+mn-lt"/>
                <a:ea typeface="+mn-ea"/>
                <a:cs typeface="+mn-cs"/>
              </a:rPr>
              <a:t> of the EU) The date of commemorates the </a:t>
            </a:r>
            <a:r>
              <a:rPr lang="en-US" sz="1200" b="0" i="0" u="none" strike="noStrike" kern="1200" dirty="0">
                <a:solidFill>
                  <a:schemeClr val="tx1"/>
                </a:solidFill>
                <a:effectLst/>
                <a:latin typeface="+mn-lt"/>
                <a:ea typeface="+mn-ea"/>
                <a:cs typeface="+mn-cs"/>
                <a:hlinkClick r:id="rId4" tooltip="Schuman Declaration"/>
              </a:rPr>
              <a:t>Schuman Declaration</a:t>
            </a:r>
            <a:r>
              <a:rPr lang="en-US" sz="1200" b="0" i="0" kern="1200" dirty="0">
                <a:solidFill>
                  <a:schemeClr val="tx1"/>
                </a:solidFill>
                <a:effectLst/>
                <a:latin typeface="+mn-lt"/>
                <a:ea typeface="+mn-ea"/>
                <a:cs typeface="+mn-cs"/>
              </a:rPr>
              <a:t> of 9 May 1950. The declaration proposed the pooling of </a:t>
            </a:r>
            <a:r>
              <a:rPr lang="en-US" sz="1200" b="0" i="0" u="none" strike="noStrike" kern="1200" dirty="0">
                <a:solidFill>
                  <a:schemeClr val="tx1"/>
                </a:solidFill>
                <a:effectLst/>
                <a:latin typeface="+mn-lt"/>
                <a:ea typeface="+mn-ea"/>
                <a:cs typeface="+mn-cs"/>
                <a:hlinkClick r:id="rId5" tooltip="French Fourth Republic"/>
              </a:rPr>
              <a:t>French</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6" tooltip="West Germany"/>
              </a:rPr>
              <a:t>West German</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7" tooltip="Coal"/>
              </a:rPr>
              <a:t>coal</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8" tooltip="Steel"/>
              </a:rPr>
              <a:t>steel</a:t>
            </a:r>
            <a:r>
              <a:rPr lang="en-US" sz="1200" b="0" i="0" kern="1200" dirty="0">
                <a:solidFill>
                  <a:schemeClr val="tx1"/>
                </a:solidFill>
                <a:effectLst/>
                <a:latin typeface="+mn-lt"/>
                <a:ea typeface="+mn-ea"/>
                <a:cs typeface="+mn-cs"/>
              </a:rPr>
              <a:t> industries, leading to the creation of the </a:t>
            </a:r>
            <a:r>
              <a:rPr lang="en-US" sz="1200" b="0" i="0" u="none" strike="noStrike" kern="1200" dirty="0">
                <a:solidFill>
                  <a:schemeClr val="tx1"/>
                </a:solidFill>
                <a:effectLst/>
                <a:latin typeface="+mn-lt"/>
                <a:ea typeface="+mn-ea"/>
                <a:cs typeface="+mn-cs"/>
                <a:hlinkClick r:id="rId9" tooltip="European Coal and Steel Community"/>
              </a:rPr>
              <a:t>European Coal and Steel Community</a:t>
            </a:r>
            <a:r>
              <a:rPr lang="en-US" sz="1200" b="0" i="0" kern="1200" dirty="0">
                <a:solidFill>
                  <a:schemeClr val="tx1"/>
                </a:solidFill>
                <a:effectLst/>
                <a:latin typeface="+mn-lt"/>
                <a:ea typeface="+mn-ea"/>
                <a:cs typeface="+mn-cs"/>
              </a:rPr>
              <a:t>, the first European Community, established in 1952</a:t>
            </a:r>
            <a:endParaRPr lang="da-DK" dirty="0"/>
          </a:p>
        </p:txBody>
      </p:sp>
      <p:sp>
        <p:nvSpPr>
          <p:cNvPr id="4" name="Pladsholder til slidenummer 3"/>
          <p:cNvSpPr>
            <a:spLocks noGrp="1"/>
          </p:cNvSpPr>
          <p:nvPr>
            <p:ph type="sldNum" sz="quarter" idx="5"/>
          </p:nvPr>
        </p:nvSpPr>
        <p:spPr/>
        <p:txBody>
          <a:bodyPr/>
          <a:lstStyle/>
          <a:p>
            <a:fld id="{B16A6B43-04E4-4578-99E4-4FFAF632D39D}" type="slidenum">
              <a:rPr lang="da-DK" smtClean="0"/>
              <a:t>1</a:t>
            </a:fld>
            <a:endParaRPr lang="da-DK"/>
          </a:p>
        </p:txBody>
      </p:sp>
    </p:spTree>
    <p:extLst>
      <p:ext uri="{BB962C8B-B14F-4D97-AF65-F5344CB8AC3E}">
        <p14:creationId xmlns:p14="http://schemas.microsoft.com/office/powerpoint/2010/main" val="4015236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16A6B43-04E4-4578-99E4-4FFAF632D39D}" type="slidenum">
              <a:rPr lang="da-DK" smtClean="0"/>
              <a:t>7</a:t>
            </a:fld>
            <a:endParaRPr lang="da-DK"/>
          </a:p>
        </p:txBody>
      </p:sp>
    </p:spTree>
    <p:extLst>
      <p:ext uri="{BB962C8B-B14F-4D97-AF65-F5344CB8AC3E}">
        <p14:creationId xmlns:p14="http://schemas.microsoft.com/office/powerpoint/2010/main" val="2976001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F97AD3A-270B-4036-8BEC-D921507DC7F9}" type="slidenum">
              <a:rPr lang="da-DK" smtClean="0"/>
              <a:t>10</a:t>
            </a:fld>
            <a:endParaRPr lang="da-DK"/>
          </a:p>
        </p:txBody>
      </p:sp>
    </p:spTree>
    <p:extLst>
      <p:ext uri="{BB962C8B-B14F-4D97-AF65-F5344CB8AC3E}">
        <p14:creationId xmlns:p14="http://schemas.microsoft.com/office/powerpoint/2010/main" val="1298413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200" b="0" i="0" kern="1200" dirty="0">
                <a:solidFill>
                  <a:schemeClr val="tx1"/>
                </a:solidFill>
                <a:effectLst/>
                <a:latin typeface="+mn-lt"/>
                <a:ea typeface="+mn-ea"/>
                <a:cs typeface="+mn-cs"/>
              </a:rPr>
              <a:t>Health, demographic change and wellbeing</a:t>
            </a:r>
          </a:p>
          <a:p>
            <a:r>
              <a:rPr lang="en-US" sz="1200" b="0" i="0" kern="1200" dirty="0">
                <a:solidFill>
                  <a:schemeClr val="tx1"/>
                </a:solidFill>
                <a:effectLst/>
                <a:latin typeface="+mn-lt"/>
                <a:ea typeface="+mn-ea"/>
                <a:cs typeface="+mn-cs"/>
              </a:rPr>
              <a:t>Food security, sustainable agriculture and forestry, marine and maritime and inland water research and the </a:t>
            </a:r>
            <a:r>
              <a:rPr lang="en-US" sz="1200" b="0" i="0" kern="1200" dirty="0" err="1">
                <a:solidFill>
                  <a:schemeClr val="tx1"/>
                </a:solidFill>
                <a:effectLst/>
                <a:latin typeface="+mn-lt"/>
                <a:ea typeface="+mn-ea"/>
                <a:cs typeface="+mn-cs"/>
              </a:rPr>
              <a:t>bioeconomy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Secure, clean and efficient energy</a:t>
            </a:r>
          </a:p>
          <a:p>
            <a:r>
              <a:rPr lang="en-US" sz="1200" b="0" i="0" kern="1200" dirty="0">
                <a:solidFill>
                  <a:schemeClr val="tx1"/>
                </a:solidFill>
                <a:effectLst/>
                <a:latin typeface="+mn-lt"/>
                <a:ea typeface="+mn-ea"/>
                <a:cs typeface="+mn-cs"/>
              </a:rPr>
              <a:t>Smart, green and integrated transport</a:t>
            </a:r>
          </a:p>
          <a:p>
            <a:r>
              <a:rPr lang="en-US" sz="1200" b="0" i="0" kern="1200" dirty="0">
                <a:solidFill>
                  <a:schemeClr val="tx1"/>
                </a:solidFill>
                <a:effectLst/>
                <a:latin typeface="+mn-lt"/>
                <a:ea typeface="+mn-ea"/>
                <a:cs typeface="+mn-cs"/>
              </a:rPr>
              <a:t>Climate action, environment, resource efficiency and raw materials</a:t>
            </a:r>
          </a:p>
          <a:p>
            <a:r>
              <a:rPr lang="en-US" sz="1200" b="0" i="0" kern="1200" dirty="0">
                <a:solidFill>
                  <a:schemeClr val="tx1"/>
                </a:solidFill>
                <a:effectLst/>
                <a:latin typeface="+mn-lt"/>
                <a:ea typeface="+mn-ea"/>
                <a:cs typeface="+mn-cs"/>
              </a:rPr>
              <a:t>Europe in a changing world - inclusive, innovative and reflective societies</a:t>
            </a:r>
          </a:p>
          <a:p>
            <a:r>
              <a:rPr lang="en-US" sz="1200" b="0" i="0" kern="1200" dirty="0">
                <a:solidFill>
                  <a:schemeClr val="tx1"/>
                </a:solidFill>
                <a:effectLst/>
                <a:latin typeface="+mn-lt"/>
                <a:ea typeface="+mn-ea"/>
                <a:cs typeface="+mn-cs"/>
              </a:rPr>
              <a:t>Secure societies - protecting freedom and security of Europe and its citizens.</a:t>
            </a:r>
          </a:p>
          <a:p>
            <a:endParaRPr lang="da-DK" dirty="0"/>
          </a:p>
        </p:txBody>
      </p:sp>
      <p:sp>
        <p:nvSpPr>
          <p:cNvPr id="4" name="Pladsholder til slidenummer 3"/>
          <p:cNvSpPr>
            <a:spLocks noGrp="1"/>
          </p:cNvSpPr>
          <p:nvPr>
            <p:ph type="sldNum" sz="quarter" idx="5"/>
          </p:nvPr>
        </p:nvSpPr>
        <p:spPr/>
        <p:txBody>
          <a:bodyPr/>
          <a:lstStyle/>
          <a:p>
            <a:fld id="{2F97AD3A-270B-4036-8BEC-D921507DC7F9}" type="slidenum">
              <a:rPr lang="da-DK" smtClean="0"/>
              <a:t>11</a:t>
            </a:fld>
            <a:endParaRPr lang="da-DK"/>
          </a:p>
        </p:txBody>
      </p:sp>
    </p:spTree>
    <p:extLst>
      <p:ext uri="{BB962C8B-B14F-4D97-AF65-F5344CB8AC3E}">
        <p14:creationId xmlns:p14="http://schemas.microsoft.com/office/powerpoint/2010/main" val="1008779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200" b="0" i="0" kern="1200" dirty="0">
                <a:solidFill>
                  <a:schemeClr val="tx1"/>
                </a:solidFill>
                <a:effectLst/>
                <a:latin typeface="+mn-lt"/>
                <a:ea typeface="+mn-ea"/>
                <a:cs typeface="+mn-cs"/>
              </a:rPr>
              <a:t>Help move towards a resource-efficient, low carbon and climate resilient economy, improve the quality of the environment and halt and reverse biodiversity loss; </a:t>
            </a:r>
          </a:p>
          <a:p>
            <a:r>
              <a:rPr lang="en-US" sz="1200" b="0" i="0" kern="1200" dirty="0">
                <a:solidFill>
                  <a:schemeClr val="tx1"/>
                </a:solidFill>
                <a:effectLst/>
                <a:latin typeface="+mn-lt"/>
                <a:ea typeface="+mn-ea"/>
                <a:cs typeface="+mn-cs"/>
              </a:rPr>
              <a:t>Improve the development, implementation and enforcement of EU environmental and climate policy and legislation, and act as a catalyst for, and promote, the mainstreaming of environmental and climate objectives into other policies and practices; </a:t>
            </a:r>
          </a:p>
          <a:p>
            <a:r>
              <a:rPr lang="en-US" sz="1200" b="0" i="0" kern="1200" dirty="0">
                <a:solidFill>
                  <a:schemeClr val="tx1"/>
                </a:solidFill>
                <a:effectLst/>
                <a:latin typeface="+mn-lt"/>
                <a:ea typeface="+mn-ea"/>
                <a:cs typeface="+mn-cs"/>
              </a:rPr>
              <a:t>Support better environmental and climate governance at all levels, including better involvement of civil society, NGOs and local actors; </a:t>
            </a:r>
          </a:p>
          <a:p>
            <a:r>
              <a:rPr lang="en-US" sz="1200" b="0" i="0" kern="1200" dirty="0">
                <a:solidFill>
                  <a:schemeClr val="tx1"/>
                </a:solidFill>
                <a:effectLst/>
                <a:latin typeface="+mn-lt"/>
                <a:ea typeface="+mn-ea"/>
                <a:cs typeface="+mn-cs"/>
              </a:rPr>
              <a:t>Support the implementation of the </a:t>
            </a:r>
            <a:r>
              <a:rPr lang="en-US" sz="1200" b="0" i="0" u="sng" kern="1200" dirty="0">
                <a:solidFill>
                  <a:schemeClr val="tx1"/>
                </a:solidFill>
                <a:effectLst/>
                <a:latin typeface="+mn-lt"/>
                <a:ea typeface="+mn-ea"/>
                <a:cs typeface="+mn-cs"/>
                <a:hlinkClick r:id="rId3"/>
              </a:rPr>
              <a:t>7th environmental action plan.</a:t>
            </a:r>
            <a:endParaRPr lang="en-US" sz="1200" b="0" i="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5"/>
          </p:nvPr>
        </p:nvSpPr>
        <p:spPr/>
        <p:txBody>
          <a:bodyPr/>
          <a:lstStyle/>
          <a:p>
            <a:fld id="{2F97AD3A-270B-4036-8BEC-D921507DC7F9}" type="slidenum">
              <a:rPr lang="da-DK" smtClean="0"/>
              <a:t>12</a:t>
            </a:fld>
            <a:endParaRPr lang="da-DK"/>
          </a:p>
        </p:txBody>
      </p:sp>
    </p:spTree>
    <p:extLst>
      <p:ext uri="{BB962C8B-B14F-4D97-AF65-F5344CB8AC3E}">
        <p14:creationId xmlns:p14="http://schemas.microsoft.com/office/powerpoint/2010/main" val="2650356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err="1">
                <a:solidFill>
                  <a:schemeClr val="tx1"/>
                </a:solidFill>
                <a:effectLst/>
                <a:latin typeface="+mn-lt"/>
                <a:ea typeface="+mn-ea"/>
                <a:cs typeface="+mn-cs"/>
              </a:rPr>
              <a:t>Thinking</a:t>
            </a:r>
            <a:r>
              <a:rPr lang="da-DK" sz="1200" b="1" i="0" kern="1200" dirty="0">
                <a:solidFill>
                  <a:schemeClr val="tx1"/>
                </a:solidFill>
                <a:effectLst/>
                <a:latin typeface="+mn-lt"/>
                <a:ea typeface="+mn-ea"/>
                <a:cs typeface="+mn-cs"/>
              </a:rPr>
              <a:t> </a:t>
            </a:r>
            <a:r>
              <a:rPr lang="da-DK" sz="1200" b="1" i="0" kern="1200" dirty="0" err="1">
                <a:solidFill>
                  <a:schemeClr val="tx1"/>
                </a:solidFill>
                <a:effectLst/>
                <a:latin typeface="+mn-lt"/>
                <a:ea typeface="+mn-ea"/>
                <a:cs typeface="+mn-cs"/>
              </a:rPr>
              <a:t>growth</a:t>
            </a:r>
            <a:r>
              <a:rPr lang="da-DK"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Strengthening research, technological development and innovation.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Eco-innovation: </a:t>
            </a:r>
            <a:r>
              <a:rPr lang="en-US" sz="1200" b="0" i="0" kern="1200" dirty="0">
                <a:solidFill>
                  <a:schemeClr val="tx1"/>
                </a:solidFill>
                <a:effectLst/>
                <a:latin typeface="+mn-lt"/>
                <a:ea typeface="+mn-ea"/>
                <a:cs typeface="+mn-cs"/>
              </a:rPr>
              <a:t>Preserving and protecting the environment and promoting resource efficiency.</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err="1">
                <a:solidFill>
                  <a:schemeClr val="tx1"/>
                </a:solidFill>
                <a:effectLst/>
                <a:latin typeface="+mn-lt"/>
                <a:ea typeface="+mn-ea"/>
                <a:cs typeface="+mn-cs"/>
              </a:rPr>
              <a:t>Sustainable</a:t>
            </a:r>
            <a:r>
              <a:rPr lang="da-DK" sz="1200" b="1" i="0" kern="1200" dirty="0">
                <a:solidFill>
                  <a:schemeClr val="tx1"/>
                </a:solidFill>
                <a:effectLst/>
                <a:latin typeface="+mn-lt"/>
                <a:ea typeface="+mn-ea"/>
                <a:cs typeface="+mn-cs"/>
              </a:rPr>
              <a:t> North Sea Region: </a:t>
            </a:r>
            <a:r>
              <a:rPr lang="en-US" sz="1200" b="0" i="0" kern="1200" dirty="0">
                <a:solidFill>
                  <a:schemeClr val="tx1"/>
                </a:solidFill>
                <a:effectLst/>
                <a:latin typeface="+mn-lt"/>
                <a:ea typeface="+mn-ea"/>
                <a:cs typeface="+mn-cs"/>
              </a:rPr>
              <a:t>Promoting climate change adaptation, risk prevention and management.</a:t>
            </a:r>
            <a:br>
              <a:rPr lang="en-US" dirty="0"/>
            </a:br>
            <a:r>
              <a:rPr lang="en-US" sz="1200" b="0" i="0" kern="1200" dirty="0">
                <a:solidFill>
                  <a:schemeClr val="tx1"/>
                </a:solidFill>
                <a:effectLst/>
                <a:latin typeface="+mn-lt"/>
                <a:ea typeface="+mn-ea"/>
                <a:cs typeface="+mn-cs"/>
              </a:rPr>
              <a:t>Preserving and protecting the environment and promoting resource efficiency.</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Green transport and </a:t>
            </a:r>
            <a:r>
              <a:rPr lang="da-DK" sz="1200" b="1" i="0" kern="1200" dirty="0" err="1">
                <a:solidFill>
                  <a:schemeClr val="tx1"/>
                </a:solidFill>
                <a:effectLst/>
                <a:latin typeface="+mn-lt"/>
                <a:ea typeface="+mn-ea"/>
                <a:cs typeface="+mn-cs"/>
              </a:rPr>
              <a:t>mobility</a:t>
            </a:r>
            <a:r>
              <a:rPr lang="da-DK"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Promoting sustainable transport and removing bottlenecks in key network infrastructures.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i="0" kern="1200" dirty="0">
              <a:solidFill>
                <a:schemeClr val="tx1"/>
              </a:solidFill>
              <a:effectLst/>
              <a:latin typeface="+mn-lt"/>
              <a:ea typeface="+mn-ea"/>
              <a:cs typeface="+mn-cs"/>
            </a:endParaRPr>
          </a:p>
        </p:txBody>
      </p:sp>
      <p:sp>
        <p:nvSpPr>
          <p:cNvPr id="4" name="Pladsholder til slidenummer 3"/>
          <p:cNvSpPr>
            <a:spLocks noGrp="1"/>
          </p:cNvSpPr>
          <p:nvPr>
            <p:ph type="sldNum" sz="quarter" idx="5"/>
          </p:nvPr>
        </p:nvSpPr>
        <p:spPr/>
        <p:txBody>
          <a:bodyPr/>
          <a:lstStyle/>
          <a:p>
            <a:fld id="{E592F876-17D1-C946-9AE2-4806DFFF1E69}" type="slidenum">
              <a:rPr lang="da-DK" smtClean="0"/>
              <a:t>14</a:t>
            </a:fld>
            <a:endParaRPr lang="da-DK" dirty="0"/>
          </a:p>
        </p:txBody>
      </p:sp>
    </p:spTree>
    <p:extLst>
      <p:ext uri="{BB962C8B-B14F-4D97-AF65-F5344CB8AC3E}">
        <p14:creationId xmlns:p14="http://schemas.microsoft.com/office/powerpoint/2010/main" val="1406811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kern="1200" dirty="0" err="1">
                <a:solidFill>
                  <a:schemeClr val="tx1"/>
                </a:solidFill>
                <a:effectLst/>
                <a:latin typeface="+mn-lt"/>
                <a:ea typeface="+mn-ea"/>
                <a:cs typeface="+mn-cs"/>
              </a:rPr>
              <a:t>Capacity</a:t>
            </a:r>
            <a:r>
              <a:rPr lang="da-DK" sz="1200" b="0" i="0" kern="1200" dirty="0">
                <a:solidFill>
                  <a:schemeClr val="tx1"/>
                </a:solidFill>
                <a:effectLst/>
                <a:latin typeface="+mn-lt"/>
                <a:ea typeface="+mn-ea"/>
                <a:cs typeface="+mn-cs"/>
              </a:rPr>
              <a:t> for innovation: </a:t>
            </a:r>
            <a:r>
              <a:rPr lang="en-US" sz="1200" b="0" i="0" kern="1200" dirty="0">
                <a:solidFill>
                  <a:schemeClr val="tx1"/>
                </a:solidFill>
                <a:effectLst/>
                <a:latin typeface="+mn-lt"/>
                <a:ea typeface="+mn-ea"/>
                <a:cs typeface="+mn-cs"/>
              </a:rPr>
              <a:t>Priority 1 ‘Capacity for innovation’ is dedicated to actions strengthening the ability of the Baltic Sea Region to create and </a:t>
            </a:r>
            <a:r>
              <a:rPr lang="en-US" sz="1200" b="0" i="0" kern="1200" dirty="0" err="1">
                <a:solidFill>
                  <a:schemeClr val="tx1"/>
                </a:solidFill>
                <a:effectLst/>
                <a:latin typeface="+mn-lt"/>
                <a:ea typeface="+mn-ea"/>
                <a:cs typeface="+mn-cs"/>
              </a:rPr>
              <a:t>commercialise</a:t>
            </a:r>
            <a:r>
              <a:rPr lang="en-US" sz="1200" b="0" i="0" kern="1200" dirty="0">
                <a:solidFill>
                  <a:schemeClr val="tx1"/>
                </a:solidFill>
                <a:effectLst/>
                <a:latin typeface="+mn-lt"/>
                <a:ea typeface="+mn-ea"/>
                <a:cs typeface="+mn-cs"/>
              </a:rPr>
              <a:t> innovation. Thus, the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encourages experimentation with new approaches and solutions to be practically tested through pilot actions. Furthermore, the priority aims at increasing the capacity of the public sector as an innovation driver and enhancing innovation uptake by SMEs. Thematically, one focus of this priority lies on </a:t>
            </a:r>
            <a:r>
              <a:rPr lang="en-US" sz="1200" b="0" i="0" kern="1200" dirty="0" err="1">
                <a:solidFill>
                  <a:schemeClr val="tx1"/>
                </a:solidFill>
                <a:effectLst/>
                <a:latin typeface="+mn-lt"/>
                <a:ea typeface="+mn-ea"/>
                <a:cs typeface="+mn-cs"/>
              </a:rPr>
              <a:t>utilisation</a:t>
            </a:r>
            <a:r>
              <a:rPr lang="en-US" sz="1200" b="0" i="0" kern="1200" dirty="0">
                <a:solidFill>
                  <a:schemeClr val="tx1"/>
                </a:solidFill>
                <a:effectLst/>
                <a:latin typeface="+mn-lt"/>
                <a:ea typeface="+mn-ea"/>
                <a:cs typeface="+mn-cs"/>
              </a:rPr>
              <a:t> of the potentials of existing and planned research and innovation infrastructures. Additionally, the priority supports capacity-building for smart </a:t>
            </a:r>
            <a:r>
              <a:rPr lang="en-US" sz="1200" b="0" i="0" kern="1200" dirty="0" err="1">
                <a:solidFill>
                  <a:schemeClr val="tx1"/>
                </a:solidFill>
                <a:effectLst/>
                <a:latin typeface="+mn-lt"/>
                <a:ea typeface="+mn-ea"/>
                <a:cs typeface="+mn-cs"/>
              </a:rPr>
              <a:t>specialisation</a:t>
            </a:r>
            <a:r>
              <a:rPr lang="en-US" sz="1200" b="0" i="0" kern="1200" dirty="0">
                <a:solidFill>
                  <a:schemeClr val="tx1"/>
                </a:solidFill>
                <a:effectLst/>
                <a:latin typeface="+mn-lt"/>
                <a:ea typeface="+mn-ea"/>
                <a:cs typeface="+mn-cs"/>
              </a:rPr>
              <a:t> strategies and their implementation, e.g. through test and pilot activities. Lastly, the priority provides support for non-technological innovation.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Efficient management of natural resources: Priority 2 ‘Efficient management of natural resources’ supports transnational cooperation enhancing capacity of public authorities and practitioners to ensure better environmental status of the Baltic Sea Region waters and to strengthen the resource-efficient growth. It will help in developing integrated approaches to reducing nutrient loads and decreasing discharges of hazardous substances to the Baltic Sea and the regional inland waters. Moreover, the Priority supports development and testing of governance and funding models as well as technological solutions for production and distribution of renewable energy and for improved energy efficiency. Lastly, it aims at strengthening sustainable and resource-efficient blue growth in the Baltic Sea Region.</a:t>
            </a:r>
          </a:p>
          <a:p>
            <a:endParaRPr lang="en-US" sz="1200" b="0" i="0" kern="1200" dirty="0">
              <a:solidFill>
                <a:schemeClr val="tx1"/>
              </a:solidFill>
              <a:effectLst/>
              <a:latin typeface="+mn-lt"/>
              <a:ea typeface="+mn-ea"/>
              <a:cs typeface="+mn-cs"/>
            </a:endParaRPr>
          </a:p>
          <a:p>
            <a:r>
              <a:rPr lang="da-DK" sz="1200" b="0" i="0" kern="1200" dirty="0" err="1">
                <a:solidFill>
                  <a:schemeClr val="tx1"/>
                </a:solidFill>
                <a:effectLst/>
                <a:latin typeface="+mn-lt"/>
                <a:ea typeface="+mn-ea"/>
                <a:cs typeface="+mn-cs"/>
              </a:rPr>
              <a:t>Sustainable</a:t>
            </a:r>
            <a:r>
              <a:rPr lang="da-DK" sz="1200" b="0" i="0" kern="1200" dirty="0">
                <a:solidFill>
                  <a:schemeClr val="tx1"/>
                </a:solidFill>
                <a:effectLst/>
                <a:latin typeface="+mn-lt"/>
                <a:ea typeface="+mn-ea"/>
                <a:cs typeface="+mn-cs"/>
              </a:rPr>
              <a:t> transport: </a:t>
            </a:r>
            <a:r>
              <a:rPr lang="en-US" sz="1200" b="0" i="0" kern="1200" dirty="0">
                <a:solidFill>
                  <a:schemeClr val="tx1"/>
                </a:solidFill>
                <a:effectLst/>
                <a:latin typeface="+mn-lt"/>
                <a:ea typeface="+mn-ea"/>
                <a:cs typeface="+mn-cs"/>
              </a:rPr>
              <a:t>Priority 3 ‘Sustainable transport’ covers capacity building measures ensuring more sustainable transport solutions in the region. In particular, it aims to better connecting the secondary and tertiary nodes of transport corridors in the Baltic Sea region to core network corridors, in particular in terms of linking different transport modes. Furthermore, the priority aims to improve accessibility of distant areas that have accessibility deficits as well as areas affected by demographic changes to urban, administrative and economic </a:t>
            </a:r>
            <a:r>
              <a:rPr lang="en-US" sz="1200" b="0" i="0" kern="1200" dirty="0" err="1">
                <a:solidFill>
                  <a:schemeClr val="tx1"/>
                </a:solidFill>
                <a:effectLst/>
                <a:latin typeface="+mn-lt"/>
                <a:ea typeface="+mn-ea"/>
                <a:cs typeface="+mn-cs"/>
              </a:rPr>
              <a:t>centres</a:t>
            </a:r>
            <a:r>
              <a:rPr lang="en-US" sz="1200" b="0" i="0" kern="1200" dirty="0">
                <a:solidFill>
                  <a:schemeClr val="tx1"/>
                </a:solidFill>
                <a:effectLst/>
                <a:latin typeface="+mn-lt"/>
                <a:ea typeface="+mn-ea"/>
                <a:cs typeface="+mn-cs"/>
              </a:rPr>
              <a:t>. Due to the significance of maritime transport for the region the priority also focuses on the improvement of maritime safety and environmental-friendly shipping. Finally, the priority specifically focuses on urban areas of the Baltic Sea region with the aim of increasing environmentally friendly mobility in cities.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Coordination of the EU Strategy for the Baltic Sea Region: Strengthening the implementation of the </a:t>
            </a:r>
            <a:r>
              <a:rPr lang="en-US" sz="1200" b="0" i="0" u="none" strike="noStrike" kern="1200" dirty="0">
                <a:solidFill>
                  <a:schemeClr val="tx1"/>
                </a:solidFill>
                <a:effectLst/>
                <a:latin typeface="+mn-lt"/>
                <a:ea typeface="+mn-ea"/>
                <a:cs typeface="+mn-cs"/>
                <a:hlinkClick r:id="rId3"/>
              </a:rPr>
              <a:t>EU Strategy for the Baltic Sea Region</a:t>
            </a:r>
            <a:r>
              <a:rPr lang="en-US" sz="1200" b="0" i="0" kern="1200" dirty="0">
                <a:solidFill>
                  <a:schemeClr val="tx1"/>
                </a:solidFill>
                <a:effectLst/>
                <a:latin typeface="+mn-lt"/>
                <a:ea typeface="+mn-ea"/>
                <a:cs typeface="+mn-cs"/>
              </a:rPr>
              <a:t> (EUSBSR) and ensuring cooperation with the </a:t>
            </a:r>
            <a:r>
              <a:rPr lang="en-US" sz="1200" b="0" i="0" kern="1200" dirty="0" err="1">
                <a:solidFill>
                  <a:schemeClr val="tx1"/>
                </a:solidFill>
                <a:effectLst/>
                <a:latin typeface="+mn-lt"/>
                <a:ea typeface="+mn-ea"/>
                <a:cs typeface="+mn-cs"/>
              </a:rPr>
              <a:t>neighbouring</a:t>
            </a:r>
            <a:r>
              <a:rPr lang="en-US" sz="1200" b="0" i="0" kern="1200" dirty="0">
                <a:solidFill>
                  <a:schemeClr val="tx1"/>
                </a:solidFill>
                <a:effectLst/>
                <a:latin typeface="+mn-lt"/>
                <a:ea typeface="+mn-ea"/>
                <a:cs typeface="+mn-cs"/>
              </a:rPr>
              <a:t> countries of the Baltic Sea macro region is an important aim of the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a:t>
            </a:r>
          </a:p>
          <a:p>
            <a:endParaRPr lang="da-DK" dirty="0"/>
          </a:p>
        </p:txBody>
      </p:sp>
      <p:sp>
        <p:nvSpPr>
          <p:cNvPr id="4" name="Pladsholder til slidenummer 3"/>
          <p:cNvSpPr>
            <a:spLocks noGrp="1"/>
          </p:cNvSpPr>
          <p:nvPr>
            <p:ph type="sldNum" sz="quarter" idx="5"/>
          </p:nvPr>
        </p:nvSpPr>
        <p:spPr/>
        <p:txBody>
          <a:bodyPr/>
          <a:lstStyle/>
          <a:p>
            <a:fld id="{B16A6B43-04E4-4578-99E4-4FFAF632D39D}" type="slidenum">
              <a:rPr lang="da-DK" smtClean="0"/>
              <a:t>15</a:t>
            </a:fld>
            <a:endParaRPr lang="da-DK"/>
          </a:p>
        </p:txBody>
      </p:sp>
    </p:spTree>
    <p:extLst>
      <p:ext uri="{BB962C8B-B14F-4D97-AF65-F5344CB8AC3E}">
        <p14:creationId xmlns:p14="http://schemas.microsoft.com/office/powerpoint/2010/main" val="971307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kern="1200" dirty="0">
                <a:solidFill>
                  <a:schemeClr val="tx1"/>
                </a:solidFill>
                <a:effectLst/>
                <a:latin typeface="+mn-lt"/>
                <a:ea typeface="+mn-ea"/>
                <a:cs typeface="+mn-cs"/>
              </a:rPr>
              <a:t>Research and innovation: </a:t>
            </a:r>
            <a:endParaRPr lang="da-DK" dirty="0"/>
          </a:p>
        </p:txBody>
      </p:sp>
      <p:sp>
        <p:nvSpPr>
          <p:cNvPr id="4" name="Pladsholder til slidenummer 3"/>
          <p:cNvSpPr>
            <a:spLocks noGrp="1"/>
          </p:cNvSpPr>
          <p:nvPr>
            <p:ph type="sldNum" sz="quarter" idx="5"/>
          </p:nvPr>
        </p:nvSpPr>
        <p:spPr/>
        <p:txBody>
          <a:bodyPr/>
          <a:lstStyle/>
          <a:p>
            <a:fld id="{B16A6B43-04E4-4578-99E4-4FFAF632D39D}" type="slidenum">
              <a:rPr lang="da-DK" smtClean="0"/>
              <a:t>16</a:t>
            </a:fld>
            <a:endParaRPr lang="da-DK"/>
          </a:p>
        </p:txBody>
      </p:sp>
    </p:spTree>
    <p:extLst>
      <p:ext uri="{BB962C8B-B14F-4D97-AF65-F5344CB8AC3E}">
        <p14:creationId xmlns:p14="http://schemas.microsoft.com/office/powerpoint/2010/main" val="2343149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200" b="1" i="0" kern="1200" dirty="0">
                <a:solidFill>
                  <a:schemeClr val="tx1"/>
                </a:solidFill>
                <a:effectLst/>
                <a:latin typeface="+mn-lt"/>
                <a:ea typeface="+mn-ea"/>
                <a:cs typeface="+mn-cs"/>
              </a:rPr>
              <a:t>Innovation</a:t>
            </a:r>
          </a:p>
          <a:p>
            <a:r>
              <a:rPr lang="en-US" sz="1200" b="0" i="0" kern="1200" dirty="0">
                <a:solidFill>
                  <a:schemeClr val="tx1"/>
                </a:solidFill>
                <a:effectLst/>
                <a:latin typeface="+mn-lt"/>
                <a:ea typeface="+mn-ea"/>
                <a:cs typeface="+mn-cs"/>
              </a:rPr>
              <a:t>The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will contribute to a strengthened cross-border research and innovation system capacity, linking it more strongly to the EU and international systems. This includes the European Spallation Source (ESS) and the Swedish research facility MAX IV. Increased </a:t>
            </a:r>
            <a:r>
              <a:rPr lang="en-US" sz="1200" b="0" i="0" kern="1200" dirty="0" err="1">
                <a:solidFill>
                  <a:schemeClr val="tx1"/>
                </a:solidFill>
                <a:effectLst/>
                <a:latin typeface="+mn-lt"/>
                <a:ea typeface="+mn-ea"/>
                <a:cs typeface="+mn-cs"/>
              </a:rPr>
              <a:t>commercialisation</a:t>
            </a:r>
            <a:r>
              <a:rPr lang="en-US" sz="1200" b="0" i="0" kern="1200" dirty="0">
                <a:solidFill>
                  <a:schemeClr val="tx1"/>
                </a:solidFill>
                <a:effectLst/>
                <a:latin typeface="+mn-lt"/>
                <a:ea typeface="+mn-ea"/>
                <a:cs typeface="+mn-cs"/>
              </a:rPr>
              <a:t> of innovations and increased business participation in the R&amp;I system are main objectives.</a:t>
            </a:r>
          </a:p>
          <a:p>
            <a:endParaRPr lang="da-DK" dirty="0"/>
          </a:p>
          <a:p>
            <a:r>
              <a:rPr lang="en-US" sz="1200" b="1" i="0" kern="1200" dirty="0">
                <a:solidFill>
                  <a:schemeClr val="tx1"/>
                </a:solidFill>
                <a:effectLst/>
                <a:latin typeface="+mn-lt"/>
                <a:ea typeface="+mn-ea"/>
                <a:cs typeface="+mn-cs"/>
              </a:rPr>
              <a:t>Low-carbon economy</a:t>
            </a:r>
          </a:p>
          <a:p>
            <a:r>
              <a:rPr lang="en-US" sz="1200" b="0" i="0" kern="1200" dirty="0">
                <a:solidFill>
                  <a:schemeClr val="tx1"/>
                </a:solidFill>
                <a:effectLst/>
                <a:latin typeface="+mn-lt"/>
                <a:ea typeface="+mn-ea"/>
                <a:cs typeface="+mn-cs"/>
              </a:rPr>
              <a:t>The ÖKS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will also invest in green growth by increased production and use of renewable energy, by improving and extending distribution networks, by promoting innovation in renewable energy and by decreasing energy consumption in the public sector.</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Transport</a:t>
            </a:r>
          </a:p>
          <a:p>
            <a:r>
              <a:rPr lang="en-US" sz="1200" b="0" i="0" kern="1200" dirty="0">
                <a:solidFill>
                  <a:schemeClr val="tx1"/>
                </a:solidFill>
                <a:effectLst/>
                <a:latin typeface="+mn-lt"/>
                <a:ea typeface="+mn-ea"/>
                <a:cs typeface="+mn-cs"/>
              </a:rPr>
              <a:t>In the area of connectivity, the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will support connecting transport corridors with the TEN-T network, mainly by complementing planned TEN-T projects. The connection between central and peripheral parts of the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area will also be improved.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Employment</a:t>
            </a:r>
          </a:p>
          <a:p>
            <a:r>
              <a:rPr lang="en-US" sz="1200" b="0" i="0" kern="1200" dirty="0">
                <a:solidFill>
                  <a:schemeClr val="tx1"/>
                </a:solidFill>
                <a:effectLst/>
                <a:latin typeface="+mn-lt"/>
                <a:ea typeface="+mn-ea"/>
                <a:cs typeface="+mn-cs"/>
              </a:rPr>
              <a:t>Finally, the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will facilitate employment and cross-border cooperation in micro enterprises, own businesses and new enterprises. It will also increase cross-border mobility through activities aiming at overcoming legal and other border obstacles and supporting qualifications assessment.</a:t>
            </a:r>
          </a:p>
          <a:p>
            <a:endParaRPr lang="en-US" sz="1200" b="0" i="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5"/>
          </p:nvPr>
        </p:nvSpPr>
        <p:spPr/>
        <p:txBody>
          <a:bodyPr/>
          <a:lstStyle/>
          <a:p>
            <a:fld id="{B16A6B43-04E4-4578-99E4-4FFAF632D39D}" type="slidenum">
              <a:rPr lang="da-DK" smtClean="0"/>
              <a:t>17</a:t>
            </a:fld>
            <a:endParaRPr lang="da-DK"/>
          </a:p>
        </p:txBody>
      </p:sp>
    </p:spTree>
    <p:extLst>
      <p:ext uri="{BB962C8B-B14F-4D97-AF65-F5344CB8AC3E}">
        <p14:creationId xmlns:p14="http://schemas.microsoft.com/office/powerpoint/2010/main" val="3462147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200" b="1" i="0" kern="1200" dirty="0">
                <a:solidFill>
                  <a:schemeClr val="tx1"/>
                </a:solidFill>
                <a:effectLst/>
                <a:latin typeface="+mn-lt"/>
                <a:ea typeface="+mn-ea"/>
                <a:cs typeface="+mn-cs"/>
              </a:rPr>
              <a:t>strengthening research and development efforts to establish sustainable growth of the region: </a:t>
            </a:r>
            <a:r>
              <a:rPr lang="en-US" sz="1200" b="0" i="0" kern="1200" dirty="0">
                <a:solidFill>
                  <a:schemeClr val="tx1"/>
                </a:solidFill>
                <a:effectLst/>
                <a:latin typeface="+mn-lt"/>
                <a:ea typeface="+mn-ea"/>
                <a:cs typeface="+mn-cs"/>
              </a:rPr>
              <a:t>Expected results:</a:t>
            </a:r>
          </a:p>
          <a:p>
            <a:r>
              <a:rPr lang="en-US" sz="1200" b="0" i="0" kern="1200" dirty="0">
                <a:solidFill>
                  <a:schemeClr val="tx1"/>
                </a:solidFill>
                <a:effectLst/>
                <a:latin typeface="+mn-lt"/>
                <a:ea typeface="+mn-ea"/>
                <a:cs typeface="+mn-cs"/>
              </a:rPr>
              <a:t>Improve cross-border networks amongst different important industries</a:t>
            </a:r>
          </a:p>
          <a:p>
            <a:r>
              <a:rPr lang="en-US" sz="1200" b="0" i="0" kern="1200" dirty="0">
                <a:solidFill>
                  <a:schemeClr val="tx1"/>
                </a:solidFill>
                <a:effectLst/>
                <a:latin typeface="+mn-lt"/>
                <a:ea typeface="+mn-ea"/>
                <a:cs typeface="+mn-cs"/>
              </a:rPr>
              <a:t>Increase the use and development of testing and co-creation establishments</a:t>
            </a:r>
          </a:p>
          <a:p>
            <a:r>
              <a:rPr lang="en-US" sz="1200" b="0" i="0" kern="1200" dirty="0">
                <a:solidFill>
                  <a:schemeClr val="tx1"/>
                </a:solidFill>
                <a:effectLst/>
                <a:latin typeface="+mn-lt"/>
                <a:ea typeface="+mn-ea"/>
                <a:cs typeface="+mn-cs"/>
              </a:rPr>
              <a:t>Promote innovative product and service developments</a:t>
            </a:r>
          </a:p>
          <a:p>
            <a:endParaRPr lang="da-DK" dirty="0"/>
          </a:p>
          <a:p>
            <a:r>
              <a:rPr lang="en-US" sz="1200" b="1" i="0" kern="1200" dirty="0">
                <a:solidFill>
                  <a:schemeClr val="tx1"/>
                </a:solidFill>
                <a:effectLst/>
                <a:latin typeface="+mn-lt"/>
                <a:ea typeface="+mn-ea"/>
                <a:cs typeface="+mn-cs"/>
              </a:rPr>
              <a:t>sustainable development in relation to environmental issues and resource efficiency:</a:t>
            </a:r>
          </a:p>
          <a:p>
            <a:r>
              <a:rPr lang="en-US" sz="1200" b="0" i="0" kern="1200" dirty="0">
                <a:solidFill>
                  <a:schemeClr val="tx1"/>
                </a:solidFill>
                <a:effectLst/>
                <a:latin typeface="+mn-lt"/>
                <a:ea typeface="+mn-ea"/>
                <a:cs typeface="+mn-cs"/>
              </a:rPr>
              <a:t>Expected results (A): Development of green solutions for the improved use of resources and energy</a:t>
            </a:r>
          </a:p>
          <a:p>
            <a:r>
              <a:rPr lang="en-US" sz="1200" b="0" i="0" kern="1200" dirty="0">
                <a:solidFill>
                  <a:schemeClr val="tx1"/>
                </a:solidFill>
                <a:effectLst/>
                <a:latin typeface="+mn-lt"/>
                <a:ea typeface="+mn-ea"/>
                <a:cs typeface="+mn-cs"/>
              </a:rPr>
              <a:t>Expected results (B): More and improved cross-border products in the area of sustainable culture and nature tourism</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Promotion of employment opportunities and the support of mobility in the job market to address the lack of skilled labor:</a:t>
            </a:r>
          </a:p>
          <a:p>
            <a:r>
              <a:rPr lang="en-US" sz="1200" b="0" i="0" kern="1200" dirty="0">
                <a:solidFill>
                  <a:schemeClr val="tx1"/>
                </a:solidFill>
                <a:effectLst/>
                <a:latin typeface="+mn-lt"/>
                <a:ea typeface="+mn-ea"/>
                <a:cs typeface="+mn-cs"/>
              </a:rPr>
              <a:t>Expected results (A): Improved possibilities for the recruitment and holding of qualified specialists</a:t>
            </a:r>
          </a:p>
          <a:p>
            <a:r>
              <a:rPr lang="en-US" sz="1200" b="0" i="0" kern="1200" dirty="0">
                <a:solidFill>
                  <a:schemeClr val="tx1"/>
                </a:solidFill>
                <a:effectLst/>
                <a:latin typeface="+mn-lt"/>
                <a:ea typeface="+mn-ea"/>
                <a:cs typeface="+mn-cs"/>
              </a:rPr>
              <a:t>Expected result (B): Developed and tested education measures for strengthening cross-border competences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promotes the improvement of functional cooperation for better institutional capacities and more efficient public administrations. It is separated into two main aims (A and B).</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Expected results (A): Institutional cooperation in essential areas and industries of the region and an improved framework for cross-border collaboration</a:t>
            </a:r>
          </a:p>
          <a:p>
            <a:r>
              <a:rPr lang="en-US" sz="1200" b="0" i="0" kern="1200" dirty="0">
                <a:solidFill>
                  <a:schemeClr val="tx1"/>
                </a:solidFill>
                <a:effectLst/>
                <a:latin typeface="+mn-lt"/>
                <a:ea typeface="+mn-ea"/>
                <a:cs typeface="+mn-cs"/>
              </a:rPr>
              <a:t>Expected results (B): Enhanced knowledge beyond the border and increased intraregional activities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5"/>
          </p:nvPr>
        </p:nvSpPr>
        <p:spPr/>
        <p:txBody>
          <a:bodyPr/>
          <a:lstStyle/>
          <a:p>
            <a:fld id="{B16A6B43-04E4-4578-99E4-4FFAF632D39D}" type="slidenum">
              <a:rPr lang="da-DK" smtClean="0"/>
              <a:t>18</a:t>
            </a:fld>
            <a:endParaRPr lang="da-DK"/>
          </a:p>
        </p:txBody>
      </p:sp>
    </p:spTree>
    <p:extLst>
      <p:ext uri="{BB962C8B-B14F-4D97-AF65-F5344CB8AC3E}">
        <p14:creationId xmlns:p14="http://schemas.microsoft.com/office/powerpoint/2010/main" val="3199966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791143-8D3E-4F70-BEA5-39CAB9227F9D}"/>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0382875-4C86-4BCD-AF54-0969A95A60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1A39DFB-0A0F-45E1-9DC1-DFB603D837D9}"/>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5" name="Pladsholder til sidefod 4">
            <a:extLst>
              <a:ext uri="{FF2B5EF4-FFF2-40B4-BE49-F238E27FC236}">
                <a16:creationId xmlns:a16="http://schemas.microsoft.com/office/drawing/2014/main" id="{08255051-94AF-4007-873A-BB925CB5E7E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9BB9975-D6EC-47C3-B39E-69FCC93E6437}"/>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3894427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DBD87C-2615-4C4F-AD3E-D175557BEEE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AB88D0C-8B4B-4532-B0A6-322AFB181780}"/>
              </a:ext>
            </a:extLst>
          </p:cNvPr>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BD3EF04-423E-4D1B-969C-506B9A5C2CAC}"/>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5" name="Pladsholder til sidefod 4">
            <a:extLst>
              <a:ext uri="{FF2B5EF4-FFF2-40B4-BE49-F238E27FC236}">
                <a16:creationId xmlns:a16="http://schemas.microsoft.com/office/drawing/2014/main" id="{3BAC4822-0EE6-47E8-B49D-0741398F1B1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18CD39B-9A26-4469-825F-D3764668868C}"/>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1288676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FA6F2E-63CC-45DB-951B-79DA27501E5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F8F97DE3-779E-44C6-B849-60860C309C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teksttypografien i masteren</a:t>
            </a:r>
          </a:p>
        </p:txBody>
      </p:sp>
      <p:sp>
        <p:nvSpPr>
          <p:cNvPr id="4" name="Pladsholder til dato 3">
            <a:extLst>
              <a:ext uri="{FF2B5EF4-FFF2-40B4-BE49-F238E27FC236}">
                <a16:creationId xmlns:a16="http://schemas.microsoft.com/office/drawing/2014/main" id="{EFE637BB-33EA-415B-A11A-34CCC7EB0CFF}"/>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5" name="Pladsholder til sidefod 4">
            <a:extLst>
              <a:ext uri="{FF2B5EF4-FFF2-40B4-BE49-F238E27FC236}">
                <a16:creationId xmlns:a16="http://schemas.microsoft.com/office/drawing/2014/main" id="{81C76ECE-E3C1-4348-88C5-3323D1EC63E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82BB16-9CE3-411F-A3A0-EAE5B6B6FA01}"/>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3105375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CA47BF-CEC9-429C-A0BE-765C7C61C3E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D3BD4ED-2DC3-4958-85C0-9FAD5A9723EE}"/>
              </a:ext>
            </a:extLst>
          </p:cNvPr>
          <p:cNvSpPr>
            <a:spLocks noGrp="1"/>
          </p:cNvSpPr>
          <p:nvPr>
            <p:ph sz="half" idx="1"/>
          </p:nvPr>
        </p:nvSpPr>
        <p:spPr>
          <a:xfrm>
            <a:off x="838200" y="1825625"/>
            <a:ext cx="5181600" cy="435133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0F600B7-9437-443F-81CA-20F71D80E9F9}"/>
              </a:ext>
            </a:extLst>
          </p:cNvPr>
          <p:cNvSpPr>
            <a:spLocks noGrp="1"/>
          </p:cNvSpPr>
          <p:nvPr>
            <p:ph sz="half" idx="2"/>
          </p:nvPr>
        </p:nvSpPr>
        <p:spPr>
          <a:xfrm>
            <a:off x="6172200" y="1825625"/>
            <a:ext cx="5181600" cy="435133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398884D-9B83-4587-A931-7CC0DF1FB1BF}"/>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6" name="Pladsholder til sidefod 5">
            <a:extLst>
              <a:ext uri="{FF2B5EF4-FFF2-40B4-BE49-F238E27FC236}">
                <a16:creationId xmlns:a16="http://schemas.microsoft.com/office/drawing/2014/main" id="{6B5A1E4E-BA6C-4649-9295-600F43291F0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B5CC272-B1EF-4F6A-AF84-4690EF5EBA7F}"/>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1636486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505F3D-010B-4306-907C-80885E3673BE}"/>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297C848-3B5B-4DC4-87F7-55CD96FA7F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Pladsholder til indhold 3">
            <a:extLst>
              <a:ext uri="{FF2B5EF4-FFF2-40B4-BE49-F238E27FC236}">
                <a16:creationId xmlns:a16="http://schemas.microsoft.com/office/drawing/2014/main" id="{73874FD3-AF0E-4912-B280-DD30B01C1FEB}"/>
              </a:ext>
            </a:extLst>
          </p:cNvPr>
          <p:cNvSpPr>
            <a:spLocks noGrp="1"/>
          </p:cNvSpPr>
          <p:nvPr>
            <p:ph sz="half" idx="2"/>
          </p:nvPr>
        </p:nvSpPr>
        <p:spPr>
          <a:xfrm>
            <a:off x="839788" y="2505075"/>
            <a:ext cx="5157787" cy="36845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B394015-AD5F-4811-A34D-DAB25064B6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Pladsholder til indhold 5">
            <a:extLst>
              <a:ext uri="{FF2B5EF4-FFF2-40B4-BE49-F238E27FC236}">
                <a16:creationId xmlns:a16="http://schemas.microsoft.com/office/drawing/2014/main" id="{9DF289D7-A3EC-4D95-ADCB-B9DEEF78E17F}"/>
              </a:ext>
            </a:extLst>
          </p:cNvPr>
          <p:cNvSpPr>
            <a:spLocks noGrp="1"/>
          </p:cNvSpPr>
          <p:nvPr>
            <p:ph sz="quarter" idx="4"/>
          </p:nvPr>
        </p:nvSpPr>
        <p:spPr>
          <a:xfrm>
            <a:off x="6172200" y="2505075"/>
            <a:ext cx="5183188" cy="36845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CF1E8279-3816-434D-A287-CAEBF150C6E7}"/>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8" name="Pladsholder til sidefod 7">
            <a:extLst>
              <a:ext uri="{FF2B5EF4-FFF2-40B4-BE49-F238E27FC236}">
                <a16:creationId xmlns:a16="http://schemas.microsoft.com/office/drawing/2014/main" id="{4C5C8E23-CF25-4585-84BA-92C2CF4C6A20}"/>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DA7D1B6-FD32-4949-A39F-4113BDD6587D}"/>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113853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0AA18B-7100-4E21-B254-061F5902356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C548BFC-E56F-486A-BEE2-EC9011D39F82}"/>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4" name="Pladsholder til sidefod 3">
            <a:extLst>
              <a:ext uri="{FF2B5EF4-FFF2-40B4-BE49-F238E27FC236}">
                <a16:creationId xmlns:a16="http://schemas.microsoft.com/office/drawing/2014/main" id="{5289B414-AD5D-4525-9086-4447EF9C6E4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B9C5369-0022-4323-A472-F875AE734245}"/>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1574861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88667B2-B92E-4328-B9D1-36505C3C91CA}"/>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3" name="Pladsholder til sidefod 2">
            <a:extLst>
              <a:ext uri="{FF2B5EF4-FFF2-40B4-BE49-F238E27FC236}">
                <a16:creationId xmlns:a16="http://schemas.microsoft.com/office/drawing/2014/main" id="{7EBD0CBD-254B-483A-8FEC-FBFC7A8A36F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943F749-F320-492E-9609-BC22844D065B}"/>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3132901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B9A080-9C2B-49B2-BD6E-A8AC4A9F583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EB6801E-6097-4339-9762-0D4AB35386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5533CFC-E19A-4D9C-B754-92892C62C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Pladsholder til dato 4">
            <a:extLst>
              <a:ext uri="{FF2B5EF4-FFF2-40B4-BE49-F238E27FC236}">
                <a16:creationId xmlns:a16="http://schemas.microsoft.com/office/drawing/2014/main" id="{5EB5930F-EFAC-495E-B57F-215FC1C7F611}"/>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6" name="Pladsholder til sidefod 5">
            <a:extLst>
              <a:ext uri="{FF2B5EF4-FFF2-40B4-BE49-F238E27FC236}">
                <a16:creationId xmlns:a16="http://schemas.microsoft.com/office/drawing/2014/main" id="{77F93C95-7518-42EA-87A0-5A852476A24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4E9A94F-3016-4730-A60E-F731713FCE08}"/>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3098213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EBAD77-584D-4AB1-BC70-F61C0DAB12F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4206E89-F2A0-49A8-B8A2-145DD10F76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F8AC934-A7C1-48FA-A1A5-0F345F254F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Pladsholder til dato 4">
            <a:extLst>
              <a:ext uri="{FF2B5EF4-FFF2-40B4-BE49-F238E27FC236}">
                <a16:creationId xmlns:a16="http://schemas.microsoft.com/office/drawing/2014/main" id="{C2021A65-CEFD-4CAD-85B9-E74DC24AEDCB}"/>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6" name="Pladsholder til sidefod 5">
            <a:extLst>
              <a:ext uri="{FF2B5EF4-FFF2-40B4-BE49-F238E27FC236}">
                <a16:creationId xmlns:a16="http://schemas.microsoft.com/office/drawing/2014/main" id="{6943E1B2-D124-4831-B38F-75225B78DE7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2EF40C7-36A6-47D7-8757-EE0A01F055FB}"/>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676593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36BC3-CA5F-497B-B075-8FB687CCCEF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B2F826C-16F6-4B4B-8A61-40F5A38ACA2C}"/>
              </a:ext>
            </a:extLst>
          </p:cNvPr>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DAC1797-1DEA-4F95-9D82-8F15AB90A720}"/>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5" name="Pladsholder til sidefod 4">
            <a:extLst>
              <a:ext uri="{FF2B5EF4-FFF2-40B4-BE49-F238E27FC236}">
                <a16:creationId xmlns:a16="http://schemas.microsoft.com/office/drawing/2014/main" id="{062ACED2-7BA3-4FF2-83E2-BDBAAD81F68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6A8DC94-C332-4D7A-8D43-04F88155FE27}"/>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3581220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3AA8956-D125-46DC-9FD4-0DEB26146EA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7B844E5F-8E74-4D0F-9699-3F4E4DBAC6F7}"/>
              </a:ext>
            </a:extLst>
          </p:cNvPr>
          <p:cNvSpPr>
            <a:spLocks noGrp="1"/>
          </p:cNvSpPr>
          <p:nvPr>
            <p:ph type="body" orient="vert" idx="1"/>
          </p:nvPr>
        </p:nvSpPr>
        <p:spPr>
          <a:xfrm>
            <a:off x="838200" y="365125"/>
            <a:ext cx="7734300" cy="5811838"/>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2B008C7-A7B5-4D96-A442-55CD285FC76D}"/>
              </a:ext>
            </a:extLst>
          </p:cNvPr>
          <p:cNvSpPr>
            <a:spLocks noGrp="1"/>
          </p:cNvSpPr>
          <p:nvPr>
            <p:ph type="dt" sz="half" idx="10"/>
          </p:nvPr>
        </p:nvSpPr>
        <p:spPr/>
        <p:txBody>
          <a:bodyPr/>
          <a:lstStyle/>
          <a:p>
            <a:fld id="{29BC9FAE-C9C4-45B9-988C-E3F9398F04C3}" type="datetimeFigureOut">
              <a:rPr lang="da-DK" smtClean="0"/>
              <a:t>06-05-2019</a:t>
            </a:fld>
            <a:endParaRPr lang="da-DK"/>
          </a:p>
        </p:txBody>
      </p:sp>
      <p:sp>
        <p:nvSpPr>
          <p:cNvPr id="5" name="Pladsholder til sidefod 4">
            <a:extLst>
              <a:ext uri="{FF2B5EF4-FFF2-40B4-BE49-F238E27FC236}">
                <a16:creationId xmlns:a16="http://schemas.microsoft.com/office/drawing/2014/main" id="{DF283BBA-76F8-41FD-89C9-BA0230B8873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31EAB0C-FF21-4FF2-B826-5443B467CBD7}"/>
              </a:ext>
            </a:extLst>
          </p:cNvPr>
          <p:cNvSpPr>
            <a:spLocks noGrp="1"/>
          </p:cNvSpPr>
          <p:nvPr>
            <p:ph type="sldNum" sz="quarter" idx="12"/>
          </p:nvPr>
        </p:nvSpPr>
        <p:spPr/>
        <p:txBody>
          <a:bodyPr/>
          <a:lstStyle/>
          <a:p>
            <a:fld id="{6DDC6B94-9A4D-42A9-AC41-2EF44FF44053}" type="slidenum">
              <a:rPr lang="da-DK" smtClean="0"/>
              <a:t>‹nr.›</a:t>
            </a:fld>
            <a:endParaRPr lang="da-DK"/>
          </a:p>
        </p:txBody>
      </p:sp>
    </p:spTree>
    <p:extLst>
      <p:ext uri="{BB962C8B-B14F-4D97-AF65-F5344CB8AC3E}">
        <p14:creationId xmlns:p14="http://schemas.microsoft.com/office/powerpoint/2010/main" val="3545764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Lige forbindelse 3"/>
          <p:cNvCxnSpPr/>
          <p:nvPr userDrawn="1"/>
        </p:nvCxnSpPr>
        <p:spPr>
          <a:xfrm>
            <a:off x="1248000" y="1080000"/>
            <a:ext cx="2400000" cy="0"/>
          </a:xfrm>
          <a:prstGeom prst="line">
            <a:avLst/>
          </a:prstGeom>
          <a:ln w="29209">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Pladsholder til tekst 17"/>
          <p:cNvSpPr>
            <a:spLocks noGrp="1"/>
          </p:cNvSpPr>
          <p:nvPr>
            <p:ph type="body" sz="quarter" idx="11" hasCustomPrompt="1"/>
          </p:nvPr>
        </p:nvSpPr>
        <p:spPr>
          <a:xfrm>
            <a:off x="1248000" y="1332000"/>
            <a:ext cx="9600000" cy="324000"/>
          </a:xfrm>
        </p:spPr>
        <p:txBody>
          <a:bodyPr wrap="square" lIns="0" tIns="0">
            <a:noAutofit/>
          </a:bodyPr>
          <a:lstStyle>
            <a:lvl1pPr marL="0" indent="0">
              <a:buNone/>
              <a:defRPr sz="2000" b="0" i="0" baseline="0">
                <a:solidFill>
                  <a:schemeClr val="bg1"/>
                </a:solidFill>
                <a:latin typeface="Calibri Light" charset="0"/>
                <a:ea typeface="Calibri Light" charset="0"/>
                <a:cs typeface="Calibri Light" charset="0"/>
              </a:defRPr>
            </a:lvl1pPr>
          </a:lstStyle>
          <a:p>
            <a:pPr lvl="0"/>
            <a:r>
              <a:rPr lang="da-DK" dirty="0"/>
              <a:t>1. Januar 2017</a:t>
            </a:r>
          </a:p>
        </p:txBody>
      </p:sp>
      <p:sp>
        <p:nvSpPr>
          <p:cNvPr id="22" name="Pladsholder til tekst 21"/>
          <p:cNvSpPr>
            <a:spLocks noGrp="1"/>
          </p:cNvSpPr>
          <p:nvPr>
            <p:ph type="body" sz="quarter" idx="12" hasCustomPrompt="1"/>
          </p:nvPr>
        </p:nvSpPr>
        <p:spPr>
          <a:xfrm>
            <a:off x="1248000" y="1800000"/>
            <a:ext cx="9600000" cy="3600000"/>
          </a:xfrm>
        </p:spPr>
        <p:txBody>
          <a:bodyPr lIns="0" tIns="0">
            <a:noAutofit/>
          </a:bodyPr>
          <a:lstStyle>
            <a:lvl1pPr marL="0" indent="0">
              <a:spcBef>
                <a:spcPts val="1500"/>
              </a:spcBef>
              <a:buNone/>
              <a:defRPr sz="3800" b="0">
                <a:solidFill>
                  <a:schemeClr val="bg1"/>
                </a:solidFill>
              </a:defRPr>
            </a:lvl1pPr>
          </a:lstStyle>
          <a:p>
            <a:pPr lvl="0"/>
            <a:r>
              <a:rPr lang="da-DK" dirty="0"/>
              <a:t>INDHOLD</a:t>
            </a:r>
          </a:p>
        </p:txBody>
      </p:sp>
      <p:pic>
        <p:nvPicPr>
          <p:cNvPr id="8" name="Billede 7">
            <a:extLst>
              <a:ext uri="{FF2B5EF4-FFF2-40B4-BE49-F238E27FC236}">
                <a16:creationId xmlns:a16="http://schemas.microsoft.com/office/drawing/2014/main" id="{AB4E8846-1753-46DB-8A1E-C34905873B5B}"/>
              </a:ext>
            </a:extLst>
          </p:cNvPr>
          <p:cNvPicPr>
            <a:picLocks noChangeAspect="1"/>
          </p:cNvPicPr>
          <p:nvPr userDrawn="1"/>
        </p:nvPicPr>
        <p:blipFill>
          <a:blip r:embed="rId3"/>
          <a:stretch>
            <a:fillRect/>
          </a:stretch>
        </p:blipFill>
        <p:spPr>
          <a:xfrm>
            <a:off x="342651" y="6076382"/>
            <a:ext cx="2550180" cy="545773"/>
          </a:xfrm>
          <a:prstGeom prst="rect">
            <a:avLst/>
          </a:prstGeom>
        </p:spPr>
      </p:pic>
    </p:spTree>
    <p:extLst>
      <p:ext uri="{BB962C8B-B14F-4D97-AF65-F5344CB8AC3E}">
        <p14:creationId xmlns:p14="http://schemas.microsoft.com/office/powerpoint/2010/main" val="592991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dhold, med bille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p:cNvSpPr>
            <a:spLocks noChangeAspect="1"/>
          </p:cNvSpPr>
          <p:nvPr userDrawn="1"/>
        </p:nvSpPr>
        <p:spPr>
          <a:xfrm>
            <a:off x="336000" y="252000"/>
            <a:ext cx="11520000" cy="57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sp>
        <p:nvSpPr>
          <p:cNvPr id="5" name="Pladsholder til tekst 7"/>
          <p:cNvSpPr>
            <a:spLocks noGrp="1"/>
          </p:cNvSpPr>
          <p:nvPr>
            <p:ph type="body" sz="quarter" idx="12" hasCustomPrompt="1"/>
          </p:nvPr>
        </p:nvSpPr>
        <p:spPr>
          <a:xfrm>
            <a:off x="6287999" y="1080000"/>
            <a:ext cx="5184000" cy="468000"/>
          </a:xfrm>
        </p:spPr>
        <p:txBody>
          <a:bodyPr lIns="0" tIns="0">
            <a:normAutofit/>
          </a:bodyPr>
          <a:lstStyle>
            <a:lvl1pPr marL="0" indent="0">
              <a:buNone/>
              <a:defRPr sz="3000">
                <a:solidFill>
                  <a:schemeClr val="bg1">
                    <a:lumMod val="10000"/>
                  </a:schemeClr>
                </a:solidFill>
              </a:defRPr>
            </a:lvl1pPr>
          </a:lstStyle>
          <a:p>
            <a:pPr lvl="0"/>
            <a:r>
              <a:rPr lang="da-DK" dirty="0"/>
              <a:t>OVERSKRIFT</a:t>
            </a:r>
          </a:p>
        </p:txBody>
      </p:sp>
      <p:sp>
        <p:nvSpPr>
          <p:cNvPr id="6" name="Pladsholder til tekst 9"/>
          <p:cNvSpPr>
            <a:spLocks noGrp="1"/>
          </p:cNvSpPr>
          <p:nvPr>
            <p:ph type="body" sz="quarter" idx="14"/>
          </p:nvPr>
        </p:nvSpPr>
        <p:spPr>
          <a:xfrm>
            <a:off x="6287999" y="1800000"/>
            <a:ext cx="5184000" cy="3780000"/>
          </a:xfrm>
        </p:spPr>
        <p:txBody>
          <a:bodyPr>
            <a:normAutofit/>
          </a:bodyPr>
          <a:lstStyle>
            <a:lvl1pPr marL="355600" indent="-355600">
              <a:lnSpc>
                <a:spcPts val="2500"/>
              </a:lnSpc>
              <a:spcBef>
                <a:spcPts val="0"/>
              </a:spcBef>
              <a:tabLst/>
              <a:defRPr sz="1800"/>
            </a:lvl1pPr>
          </a:lstStyle>
          <a:p>
            <a:pPr lvl="0"/>
            <a:r>
              <a:rPr lang="da-DK" dirty="0"/>
              <a:t>Klik for at redigere i master</a:t>
            </a:r>
          </a:p>
        </p:txBody>
      </p:sp>
      <p:sp>
        <p:nvSpPr>
          <p:cNvPr id="4" name="Pladsholder til billede 3"/>
          <p:cNvSpPr>
            <a:spLocks noGrp="1"/>
          </p:cNvSpPr>
          <p:nvPr>
            <p:ph type="pic" sz="quarter" idx="15"/>
          </p:nvPr>
        </p:nvSpPr>
        <p:spPr>
          <a:xfrm>
            <a:off x="719668" y="1080000"/>
            <a:ext cx="5184000" cy="4500000"/>
          </a:xfrm>
          <a:noFill/>
        </p:spPr>
        <p:txBody>
          <a:bodyPr/>
          <a:lstStyle>
            <a:lvl1pPr marL="0" indent="0">
              <a:buNone/>
              <a:defRPr/>
            </a:lvl1pPr>
          </a:lstStyle>
          <a:p>
            <a:r>
              <a:rPr lang="da-DK"/>
              <a:t>Klik på ikonet for at tilføje et billede</a:t>
            </a:r>
            <a:endParaRPr lang="da-DK" dirty="0"/>
          </a:p>
        </p:txBody>
      </p:sp>
      <p:sp>
        <p:nvSpPr>
          <p:cNvPr id="9" name="Pladsholder til tekst 17"/>
          <p:cNvSpPr>
            <a:spLocks noGrp="1"/>
          </p:cNvSpPr>
          <p:nvPr>
            <p:ph type="body" sz="quarter" idx="11" hasCustomPrompt="1"/>
          </p:nvPr>
        </p:nvSpPr>
        <p:spPr>
          <a:xfrm>
            <a:off x="539200" y="353600"/>
            <a:ext cx="11040000" cy="288000"/>
          </a:xfrm>
        </p:spPr>
        <p:txBody>
          <a:bodyPr wrap="square" lIns="0">
            <a:noAutofit/>
          </a:bodyPr>
          <a:lstStyle>
            <a:lvl1pPr marL="0" indent="0">
              <a:buNone/>
              <a:defRPr sz="1400" b="0" i="0" baseline="0">
                <a:solidFill>
                  <a:schemeClr val="tx1"/>
                </a:solidFill>
                <a:latin typeface="Calibri Light" charset="0"/>
                <a:ea typeface="Calibri Light" charset="0"/>
                <a:cs typeface="Calibri Light" charset="0"/>
              </a:defRPr>
            </a:lvl1pPr>
          </a:lstStyle>
          <a:p>
            <a:pPr lvl="0"/>
            <a:r>
              <a:rPr lang="da-DK" dirty="0"/>
              <a:t>TITEL PÅ SLIDE</a:t>
            </a:r>
          </a:p>
        </p:txBody>
      </p:sp>
      <p:pic>
        <p:nvPicPr>
          <p:cNvPr id="11" name="Billede 10">
            <a:extLst>
              <a:ext uri="{FF2B5EF4-FFF2-40B4-BE49-F238E27FC236}">
                <a16:creationId xmlns:a16="http://schemas.microsoft.com/office/drawing/2014/main" id="{287C34EF-0DB3-47AD-A184-C483895081F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6001" y="6068354"/>
            <a:ext cx="2549779" cy="545687"/>
          </a:xfrm>
          <a:prstGeom prst="rect">
            <a:avLst/>
          </a:prstGeom>
          <a:noFill/>
          <a:ln>
            <a:noFill/>
          </a:ln>
        </p:spPr>
      </p:pic>
    </p:spTree>
    <p:extLst>
      <p:ext uri="{BB962C8B-B14F-4D97-AF65-F5344CB8AC3E}">
        <p14:creationId xmlns:p14="http://schemas.microsoft.com/office/powerpoint/2010/main" val="2744184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497984A-9253-4FEF-93B7-33114C8E4C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42E6084-D778-4614-A380-B98979FE36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7E2D77D-B10D-4307-8762-EB8F66E5CD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BC9FAE-C9C4-45B9-988C-E3F9398F04C3}" type="datetimeFigureOut">
              <a:rPr lang="da-DK" smtClean="0"/>
              <a:t>06-05-2019</a:t>
            </a:fld>
            <a:endParaRPr lang="da-DK"/>
          </a:p>
        </p:txBody>
      </p:sp>
      <p:sp>
        <p:nvSpPr>
          <p:cNvPr id="5" name="Pladsholder til sidefod 4">
            <a:extLst>
              <a:ext uri="{FF2B5EF4-FFF2-40B4-BE49-F238E27FC236}">
                <a16:creationId xmlns:a16="http://schemas.microsoft.com/office/drawing/2014/main" id="{5496D594-BA95-4AE1-A936-DB537A2835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34D8ADC7-9454-4502-BE03-360E1D852B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C6B94-9A4D-42A9-AC41-2EF44FF44053}" type="slidenum">
              <a:rPr lang="da-DK" smtClean="0"/>
              <a:t>‹nr.›</a:t>
            </a:fld>
            <a:endParaRPr lang="da-DK"/>
          </a:p>
        </p:txBody>
      </p:sp>
    </p:spTree>
    <p:extLst>
      <p:ext uri="{BB962C8B-B14F-4D97-AF65-F5344CB8AC3E}">
        <p14:creationId xmlns:p14="http://schemas.microsoft.com/office/powerpoint/2010/main" val="3614675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comments" Target="../comments/commen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21157DD4-BA31-4CFF-B71C-994951ED3B66}"/>
              </a:ext>
            </a:extLst>
          </p:cNvPr>
          <p:cNvSpPr>
            <a:spLocks noGrp="1"/>
          </p:cNvSpPr>
          <p:nvPr>
            <p:ph type="body" sz="quarter" idx="12"/>
          </p:nvPr>
        </p:nvSpPr>
        <p:spPr>
          <a:xfrm>
            <a:off x="2460000" y="1800000"/>
            <a:ext cx="7200000" cy="3600000"/>
          </a:xfrm>
        </p:spPr>
        <p:txBody>
          <a:bodyPr/>
          <a:lstStyle/>
          <a:p>
            <a:pPr algn="ctr"/>
            <a:r>
              <a:rPr lang="da-DK" sz="4800" dirty="0"/>
              <a:t>EU </a:t>
            </a:r>
            <a:r>
              <a:rPr lang="da-DK" sz="4800" dirty="0" err="1"/>
              <a:t>funding</a:t>
            </a:r>
            <a:r>
              <a:rPr lang="da-DK" sz="4800" dirty="0"/>
              <a:t> </a:t>
            </a:r>
            <a:r>
              <a:rPr lang="da-DK" sz="4800" dirty="0" err="1"/>
              <a:t>Oppotunities</a:t>
            </a:r>
            <a:endParaRPr lang="da-DK" sz="4800" dirty="0"/>
          </a:p>
        </p:txBody>
      </p:sp>
    </p:spTree>
    <p:extLst>
      <p:ext uri="{BB962C8B-B14F-4D97-AF65-F5344CB8AC3E}">
        <p14:creationId xmlns:p14="http://schemas.microsoft.com/office/powerpoint/2010/main" val="744023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21157DD4-BA31-4CFF-B71C-994951ED3B66}"/>
              </a:ext>
            </a:extLst>
          </p:cNvPr>
          <p:cNvSpPr>
            <a:spLocks noGrp="1"/>
          </p:cNvSpPr>
          <p:nvPr>
            <p:ph type="body" sz="quarter" idx="12"/>
          </p:nvPr>
        </p:nvSpPr>
        <p:spPr>
          <a:xfrm>
            <a:off x="2460000" y="1800000"/>
            <a:ext cx="7200000" cy="3600000"/>
          </a:xfrm>
        </p:spPr>
        <p:txBody>
          <a:bodyPr/>
          <a:lstStyle/>
          <a:p>
            <a:pPr algn="ctr"/>
            <a:r>
              <a:rPr lang="da-DK" sz="4800" dirty="0" err="1"/>
              <a:t>Greater</a:t>
            </a:r>
            <a:r>
              <a:rPr lang="da-DK" sz="4800" dirty="0"/>
              <a:t> Copenhagen EU Office</a:t>
            </a:r>
          </a:p>
        </p:txBody>
      </p:sp>
    </p:spTree>
    <p:extLst>
      <p:ext uri="{BB962C8B-B14F-4D97-AF65-F5344CB8AC3E}">
        <p14:creationId xmlns:p14="http://schemas.microsoft.com/office/powerpoint/2010/main" val="192784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dsholder til tekst 6">
            <a:extLst>
              <a:ext uri="{FF2B5EF4-FFF2-40B4-BE49-F238E27FC236}">
                <a16:creationId xmlns:a16="http://schemas.microsoft.com/office/drawing/2014/main" id="{6FAE9694-30D7-42BB-B6D1-854F52CBC1D9}"/>
              </a:ext>
            </a:extLst>
          </p:cNvPr>
          <p:cNvSpPr>
            <a:spLocks noGrp="1"/>
          </p:cNvSpPr>
          <p:nvPr>
            <p:ph type="body" sz="quarter" idx="12"/>
          </p:nvPr>
        </p:nvSpPr>
        <p:spPr/>
        <p:txBody>
          <a:bodyPr/>
          <a:lstStyle/>
          <a:p>
            <a:endParaRPr lang="da-DK"/>
          </a:p>
        </p:txBody>
      </p:sp>
      <p:sp>
        <p:nvSpPr>
          <p:cNvPr id="9" name="Pladsholder til tekst 8">
            <a:extLst>
              <a:ext uri="{FF2B5EF4-FFF2-40B4-BE49-F238E27FC236}">
                <a16:creationId xmlns:a16="http://schemas.microsoft.com/office/drawing/2014/main" id="{030EAE9A-FCCF-4582-AB37-B7735FD6011C}"/>
              </a:ext>
            </a:extLst>
          </p:cNvPr>
          <p:cNvSpPr>
            <a:spLocks noGrp="1"/>
          </p:cNvSpPr>
          <p:nvPr>
            <p:ph type="body" sz="quarter" idx="14"/>
          </p:nvPr>
        </p:nvSpPr>
        <p:spPr/>
        <p:txBody>
          <a:bodyPr/>
          <a:lstStyle/>
          <a:p>
            <a:endParaRPr lang="da-DK"/>
          </a:p>
        </p:txBody>
      </p:sp>
      <p:sp>
        <p:nvSpPr>
          <p:cNvPr id="11" name="Pladsholder til tekst 10">
            <a:extLst>
              <a:ext uri="{FF2B5EF4-FFF2-40B4-BE49-F238E27FC236}">
                <a16:creationId xmlns:a16="http://schemas.microsoft.com/office/drawing/2014/main" id="{6C58D362-F230-40AD-AC05-633ACDFE8FA9}"/>
              </a:ext>
            </a:extLst>
          </p:cNvPr>
          <p:cNvSpPr>
            <a:spLocks noGrp="1"/>
          </p:cNvSpPr>
          <p:nvPr>
            <p:ph type="body" sz="quarter" idx="11"/>
          </p:nvPr>
        </p:nvSpPr>
        <p:spPr/>
        <p:txBody>
          <a:bodyPr/>
          <a:lstStyle/>
          <a:p>
            <a:endParaRPr lang="da-DK"/>
          </a:p>
        </p:txBody>
      </p:sp>
      <p:pic>
        <p:nvPicPr>
          <p:cNvPr id="13" name="Billede 12">
            <a:extLst>
              <a:ext uri="{FF2B5EF4-FFF2-40B4-BE49-F238E27FC236}">
                <a16:creationId xmlns:a16="http://schemas.microsoft.com/office/drawing/2014/main" id="{E2DFA9B2-0C98-4958-875F-FEA147C6DFF6}"/>
              </a:ext>
            </a:extLst>
          </p:cNvPr>
          <p:cNvPicPr>
            <a:picLocks noChangeAspect="1"/>
          </p:cNvPicPr>
          <p:nvPr/>
        </p:nvPicPr>
        <p:blipFill>
          <a:blip r:embed="rId2"/>
          <a:stretch>
            <a:fillRect/>
          </a:stretch>
        </p:blipFill>
        <p:spPr>
          <a:xfrm>
            <a:off x="9726906" y="822301"/>
            <a:ext cx="1511837" cy="845604"/>
          </a:xfrm>
          <a:prstGeom prst="rect">
            <a:avLst/>
          </a:prstGeom>
        </p:spPr>
      </p:pic>
      <p:sp>
        <p:nvSpPr>
          <p:cNvPr id="14" name="Tekstfelt 13">
            <a:extLst>
              <a:ext uri="{FF2B5EF4-FFF2-40B4-BE49-F238E27FC236}">
                <a16:creationId xmlns:a16="http://schemas.microsoft.com/office/drawing/2014/main" id="{FFDF6FAA-463B-4243-87CB-3EF41BBF799F}"/>
              </a:ext>
            </a:extLst>
          </p:cNvPr>
          <p:cNvSpPr txBox="1"/>
          <p:nvPr/>
        </p:nvSpPr>
        <p:spPr>
          <a:xfrm>
            <a:off x="7633706" y="471422"/>
            <a:ext cx="2798699" cy="369332"/>
          </a:xfrm>
          <a:prstGeom prst="rect">
            <a:avLst/>
          </a:prstGeom>
          <a:noFill/>
        </p:spPr>
        <p:txBody>
          <a:bodyPr wrap="square" rtlCol="0">
            <a:spAutoFit/>
          </a:bodyPr>
          <a:lstStyle/>
          <a:p>
            <a:r>
              <a:rPr lang="da-DK" dirty="0">
                <a:ea typeface="Tahoma" panose="020B0604030504040204" pitchFamily="34" charset="0"/>
                <a:cs typeface="Tahoma" panose="020B0604030504040204" pitchFamily="34" charset="0"/>
              </a:rPr>
              <a:t>TO REGIONER </a:t>
            </a:r>
          </a:p>
        </p:txBody>
      </p:sp>
      <p:sp>
        <p:nvSpPr>
          <p:cNvPr id="15" name="Tekstfelt 14">
            <a:extLst>
              <a:ext uri="{FF2B5EF4-FFF2-40B4-BE49-F238E27FC236}">
                <a16:creationId xmlns:a16="http://schemas.microsoft.com/office/drawing/2014/main" id="{C0624776-6F34-4004-AE68-CDA7169D4C60}"/>
              </a:ext>
            </a:extLst>
          </p:cNvPr>
          <p:cNvSpPr txBox="1"/>
          <p:nvPr/>
        </p:nvSpPr>
        <p:spPr>
          <a:xfrm>
            <a:off x="7633706" y="0"/>
            <a:ext cx="4714363" cy="461665"/>
          </a:xfrm>
          <a:prstGeom prst="rect">
            <a:avLst/>
          </a:prstGeom>
          <a:noFill/>
        </p:spPr>
        <p:txBody>
          <a:bodyPr wrap="square" rtlCol="0">
            <a:spAutoFit/>
          </a:bodyPr>
          <a:lstStyle/>
          <a:p>
            <a:r>
              <a:rPr lang="da-DK" sz="2400" b="1" dirty="0">
                <a:latin typeface="+mj-lt"/>
                <a:ea typeface="Tahoma" panose="020B0604030504040204" pitchFamily="34" charset="0"/>
                <a:cs typeface="Tahoma" panose="020B0604030504040204" pitchFamily="34" charset="0"/>
              </a:rPr>
              <a:t>GREATER COPENHAGEN EU OFFICE </a:t>
            </a:r>
          </a:p>
        </p:txBody>
      </p:sp>
      <p:sp>
        <p:nvSpPr>
          <p:cNvPr id="16" name="Tekstfelt 15">
            <a:extLst>
              <a:ext uri="{FF2B5EF4-FFF2-40B4-BE49-F238E27FC236}">
                <a16:creationId xmlns:a16="http://schemas.microsoft.com/office/drawing/2014/main" id="{62979D2E-C394-4C23-946A-88C08E2611DC}"/>
              </a:ext>
            </a:extLst>
          </p:cNvPr>
          <p:cNvSpPr txBox="1"/>
          <p:nvPr/>
        </p:nvSpPr>
        <p:spPr>
          <a:xfrm>
            <a:off x="7633706" y="1533496"/>
            <a:ext cx="2934594" cy="369332"/>
          </a:xfrm>
          <a:prstGeom prst="rect">
            <a:avLst/>
          </a:prstGeom>
          <a:noFill/>
        </p:spPr>
        <p:txBody>
          <a:bodyPr wrap="square" rtlCol="0">
            <a:spAutoFit/>
          </a:bodyPr>
          <a:lstStyle/>
          <a:p>
            <a:r>
              <a:rPr lang="da-DK" dirty="0"/>
              <a:t>FIRE UNIVERSITETER </a:t>
            </a:r>
          </a:p>
        </p:txBody>
      </p:sp>
      <p:sp>
        <p:nvSpPr>
          <p:cNvPr id="17" name="Tekstfelt 16">
            <a:extLst>
              <a:ext uri="{FF2B5EF4-FFF2-40B4-BE49-F238E27FC236}">
                <a16:creationId xmlns:a16="http://schemas.microsoft.com/office/drawing/2014/main" id="{AC868101-CA0C-4E2A-BA7D-E66DA90C9ED6}"/>
              </a:ext>
            </a:extLst>
          </p:cNvPr>
          <p:cNvSpPr txBox="1"/>
          <p:nvPr/>
        </p:nvSpPr>
        <p:spPr>
          <a:xfrm>
            <a:off x="7659243" y="3081907"/>
            <a:ext cx="2173592" cy="369332"/>
          </a:xfrm>
          <a:prstGeom prst="rect">
            <a:avLst/>
          </a:prstGeom>
          <a:noFill/>
        </p:spPr>
        <p:txBody>
          <a:bodyPr wrap="square" rtlCol="0">
            <a:spAutoFit/>
          </a:bodyPr>
          <a:lstStyle/>
          <a:p>
            <a:r>
              <a:rPr lang="da-DK" dirty="0"/>
              <a:t>46 KOMMUNER </a:t>
            </a:r>
          </a:p>
        </p:txBody>
      </p:sp>
      <p:pic>
        <p:nvPicPr>
          <p:cNvPr id="18" name="Billede 17">
            <a:extLst>
              <a:ext uri="{FF2B5EF4-FFF2-40B4-BE49-F238E27FC236}">
                <a16:creationId xmlns:a16="http://schemas.microsoft.com/office/drawing/2014/main" id="{63F537D4-4BA0-476A-A911-5B6DFB29B4D8}"/>
              </a:ext>
            </a:extLst>
          </p:cNvPr>
          <p:cNvPicPr>
            <a:picLocks noChangeAspect="1"/>
          </p:cNvPicPr>
          <p:nvPr/>
        </p:nvPicPr>
        <p:blipFill>
          <a:blip r:embed="rId3"/>
          <a:stretch>
            <a:fillRect/>
          </a:stretch>
        </p:blipFill>
        <p:spPr>
          <a:xfrm>
            <a:off x="141481" y="127011"/>
            <a:ext cx="7354842" cy="5925901"/>
          </a:xfrm>
          <a:prstGeom prst="rect">
            <a:avLst/>
          </a:prstGeom>
        </p:spPr>
      </p:pic>
      <p:pic>
        <p:nvPicPr>
          <p:cNvPr id="19" name="Billede 18">
            <a:extLst>
              <a:ext uri="{FF2B5EF4-FFF2-40B4-BE49-F238E27FC236}">
                <a16:creationId xmlns:a16="http://schemas.microsoft.com/office/drawing/2014/main" id="{0FD37E71-E5A2-460A-9F13-C0C7D2AB1C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937" y="929557"/>
            <a:ext cx="1771650" cy="542925"/>
          </a:xfrm>
          <a:prstGeom prst="rect">
            <a:avLst/>
          </a:prstGeom>
        </p:spPr>
      </p:pic>
      <p:pic>
        <p:nvPicPr>
          <p:cNvPr id="20" name="Billede 19">
            <a:extLst>
              <a:ext uri="{FF2B5EF4-FFF2-40B4-BE49-F238E27FC236}">
                <a16:creationId xmlns:a16="http://schemas.microsoft.com/office/drawing/2014/main" id="{738B3C3B-7AB2-415D-8094-0C2C7AA12B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6283" y="2030325"/>
            <a:ext cx="566542" cy="942217"/>
          </a:xfrm>
          <a:prstGeom prst="rect">
            <a:avLst/>
          </a:prstGeom>
        </p:spPr>
      </p:pic>
      <p:pic>
        <p:nvPicPr>
          <p:cNvPr id="21" name="Billede 20">
            <a:extLst>
              <a:ext uri="{FF2B5EF4-FFF2-40B4-BE49-F238E27FC236}">
                <a16:creationId xmlns:a16="http://schemas.microsoft.com/office/drawing/2014/main" id="{19FF46A1-3396-4EEF-990A-509C4D4C26DE}"/>
              </a:ext>
            </a:extLst>
          </p:cNvPr>
          <p:cNvPicPr>
            <a:picLocks noChangeAspect="1"/>
          </p:cNvPicPr>
          <p:nvPr/>
        </p:nvPicPr>
        <p:blipFill>
          <a:blip r:embed="rId6"/>
          <a:stretch>
            <a:fillRect/>
          </a:stretch>
        </p:blipFill>
        <p:spPr>
          <a:xfrm>
            <a:off x="7733937" y="1996739"/>
            <a:ext cx="656460" cy="904850"/>
          </a:xfrm>
          <a:prstGeom prst="rect">
            <a:avLst/>
          </a:prstGeom>
        </p:spPr>
      </p:pic>
      <p:pic>
        <p:nvPicPr>
          <p:cNvPr id="22" name="Billede 21">
            <a:extLst>
              <a:ext uri="{FF2B5EF4-FFF2-40B4-BE49-F238E27FC236}">
                <a16:creationId xmlns:a16="http://schemas.microsoft.com/office/drawing/2014/main" id="{0E21A20F-467D-4AF9-A159-CAB6A7EB8527}"/>
              </a:ext>
            </a:extLst>
          </p:cNvPr>
          <p:cNvPicPr>
            <a:picLocks noChangeAspect="1"/>
          </p:cNvPicPr>
          <p:nvPr/>
        </p:nvPicPr>
        <p:blipFill>
          <a:blip r:embed="rId7"/>
          <a:stretch>
            <a:fillRect/>
          </a:stretch>
        </p:blipFill>
        <p:spPr>
          <a:xfrm>
            <a:off x="8835033" y="2065253"/>
            <a:ext cx="566542" cy="828831"/>
          </a:xfrm>
          <a:prstGeom prst="rect">
            <a:avLst/>
          </a:prstGeom>
        </p:spPr>
      </p:pic>
      <p:pic>
        <p:nvPicPr>
          <p:cNvPr id="23" name="Billede 22">
            <a:extLst>
              <a:ext uri="{FF2B5EF4-FFF2-40B4-BE49-F238E27FC236}">
                <a16:creationId xmlns:a16="http://schemas.microsoft.com/office/drawing/2014/main" id="{12A97ECA-06A5-4A95-97E2-DAB8DF30ED27}"/>
              </a:ext>
            </a:extLst>
          </p:cNvPr>
          <p:cNvPicPr>
            <a:picLocks noChangeAspect="1"/>
          </p:cNvPicPr>
          <p:nvPr/>
        </p:nvPicPr>
        <p:blipFill>
          <a:blip r:embed="rId8"/>
          <a:stretch>
            <a:fillRect/>
          </a:stretch>
        </p:blipFill>
        <p:spPr>
          <a:xfrm>
            <a:off x="10810357" y="1944726"/>
            <a:ext cx="983185" cy="703871"/>
          </a:xfrm>
          <a:prstGeom prst="rect">
            <a:avLst/>
          </a:prstGeom>
        </p:spPr>
      </p:pic>
      <p:graphicFrame>
        <p:nvGraphicFramePr>
          <p:cNvPr id="24" name="Tabel 23">
            <a:extLst>
              <a:ext uri="{FF2B5EF4-FFF2-40B4-BE49-F238E27FC236}">
                <a16:creationId xmlns:a16="http://schemas.microsoft.com/office/drawing/2014/main" id="{339937DD-869D-473C-B4B8-BE7A11AC10AE}"/>
              </a:ext>
            </a:extLst>
          </p:cNvPr>
          <p:cNvGraphicFramePr>
            <a:graphicFrameLocks noGrp="1"/>
          </p:cNvGraphicFramePr>
          <p:nvPr>
            <p:extLst/>
          </p:nvPr>
        </p:nvGraphicFramePr>
        <p:xfrm>
          <a:off x="7764645" y="3425049"/>
          <a:ext cx="812928" cy="2346960"/>
        </p:xfrm>
        <a:graphic>
          <a:graphicData uri="http://schemas.openxmlformats.org/drawingml/2006/table">
            <a:tbl>
              <a:tblPr>
                <a:tableStyleId>{5C22544A-7EE6-4342-B048-85BDC9FD1C3A}</a:tableStyleId>
              </a:tblPr>
              <a:tblGrid>
                <a:gridCol w="812928">
                  <a:extLst>
                    <a:ext uri="{9D8B030D-6E8A-4147-A177-3AD203B41FA5}">
                      <a16:colId xmlns:a16="http://schemas.microsoft.com/office/drawing/2014/main" val="3392821885"/>
                    </a:ext>
                  </a:extLst>
                </a:gridCol>
              </a:tblGrid>
              <a:tr h="126365">
                <a:tc>
                  <a:txBody>
                    <a:bodyPr/>
                    <a:lstStyle/>
                    <a:p>
                      <a:pPr algn="l" rtl="0" fontAlgn="ctr"/>
                      <a:r>
                        <a:rPr lang="da-DK" sz="900" u="none" strike="noStrike">
                          <a:effectLst/>
                        </a:rPr>
                        <a:t>ALBERTSLUND</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107692112"/>
                  </a:ext>
                </a:extLst>
              </a:tr>
              <a:tr h="126365">
                <a:tc>
                  <a:txBody>
                    <a:bodyPr/>
                    <a:lstStyle/>
                    <a:p>
                      <a:pPr algn="l" rtl="0" fontAlgn="ctr"/>
                      <a:r>
                        <a:rPr lang="da-DK" sz="900" u="none" strike="noStrike">
                          <a:effectLst/>
                        </a:rPr>
                        <a:t>ALLERØD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554978591"/>
                  </a:ext>
                </a:extLst>
              </a:tr>
              <a:tr h="126365">
                <a:tc>
                  <a:txBody>
                    <a:bodyPr/>
                    <a:lstStyle/>
                    <a:p>
                      <a:pPr algn="l" rtl="0" fontAlgn="ctr"/>
                      <a:r>
                        <a:rPr lang="da-DK" sz="900" u="none" strike="noStrike">
                          <a:effectLst/>
                        </a:rPr>
                        <a:t>BALLERUP</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667038543"/>
                  </a:ext>
                </a:extLst>
              </a:tr>
              <a:tr h="126365">
                <a:tc>
                  <a:txBody>
                    <a:bodyPr/>
                    <a:lstStyle/>
                    <a:p>
                      <a:pPr algn="l" rtl="0" fontAlgn="ctr"/>
                      <a:r>
                        <a:rPr lang="da-DK" sz="900" u="none" strike="noStrike">
                          <a:effectLst/>
                        </a:rPr>
                        <a:t>BORNHOLM</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884946542"/>
                  </a:ext>
                </a:extLst>
              </a:tr>
              <a:tr h="126365">
                <a:tc>
                  <a:txBody>
                    <a:bodyPr/>
                    <a:lstStyle/>
                    <a:p>
                      <a:pPr algn="l" rtl="0" fontAlgn="ctr"/>
                      <a:r>
                        <a:rPr lang="da-DK" sz="900" u="none" strike="noStrike">
                          <a:effectLst/>
                        </a:rPr>
                        <a:t>BRØNDBY</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45672579"/>
                  </a:ext>
                </a:extLst>
              </a:tr>
              <a:tr h="126365">
                <a:tc>
                  <a:txBody>
                    <a:bodyPr/>
                    <a:lstStyle/>
                    <a:p>
                      <a:pPr algn="l" rtl="0" fontAlgn="ctr"/>
                      <a:r>
                        <a:rPr lang="da-DK" sz="900" u="none" strike="noStrike">
                          <a:effectLst/>
                        </a:rPr>
                        <a:t>DRAGØR</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477144494"/>
                  </a:ext>
                </a:extLst>
              </a:tr>
              <a:tr h="126365">
                <a:tc>
                  <a:txBody>
                    <a:bodyPr/>
                    <a:lstStyle/>
                    <a:p>
                      <a:pPr algn="l" rtl="0" fontAlgn="ctr"/>
                      <a:r>
                        <a:rPr lang="da-DK" sz="900" u="none" strike="noStrike">
                          <a:effectLst/>
                        </a:rPr>
                        <a:t>EGEDAL</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482289121"/>
                  </a:ext>
                </a:extLst>
              </a:tr>
              <a:tr h="126365">
                <a:tc>
                  <a:txBody>
                    <a:bodyPr/>
                    <a:lstStyle/>
                    <a:p>
                      <a:pPr algn="l" rtl="0" fontAlgn="ctr"/>
                      <a:r>
                        <a:rPr lang="da-DK" sz="900" u="none" strike="noStrike">
                          <a:effectLst/>
                        </a:rPr>
                        <a:t>FAXE</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247854802"/>
                  </a:ext>
                </a:extLst>
              </a:tr>
              <a:tr h="126365">
                <a:tc>
                  <a:txBody>
                    <a:bodyPr/>
                    <a:lstStyle/>
                    <a:p>
                      <a:pPr algn="l" rtl="0" fontAlgn="ctr"/>
                      <a:r>
                        <a:rPr lang="da-DK" sz="900" u="none" strike="noStrike">
                          <a:effectLst/>
                        </a:rPr>
                        <a:t>FREDENSBORG</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183164567"/>
                  </a:ext>
                </a:extLst>
              </a:tr>
              <a:tr h="126365">
                <a:tc>
                  <a:txBody>
                    <a:bodyPr/>
                    <a:lstStyle/>
                    <a:p>
                      <a:pPr algn="l" rtl="0" fontAlgn="ctr"/>
                      <a:r>
                        <a:rPr lang="da-DK" sz="900" u="none" strike="noStrike">
                          <a:effectLst/>
                        </a:rPr>
                        <a:t>FREDERIKSBERG</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40344498"/>
                  </a:ext>
                </a:extLst>
              </a:tr>
              <a:tr h="126365">
                <a:tc>
                  <a:txBody>
                    <a:bodyPr/>
                    <a:lstStyle/>
                    <a:p>
                      <a:pPr algn="l" rtl="0" fontAlgn="ctr"/>
                      <a:r>
                        <a:rPr lang="da-DK" sz="900" u="none" strike="noStrike">
                          <a:effectLst/>
                        </a:rPr>
                        <a:t>FREDERIKSSUND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26224239"/>
                  </a:ext>
                </a:extLst>
              </a:tr>
              <a:tr h="126365">
                <a:tc>
                  <a:txBody>
                    <a:bodyPr/>
                    <a:lstStyle/>
                    <a:p>
                      <a:pPr algn="l" rtl="0" fontAlgn="ctr"/>
                      <a:r>
                        <a:rPr lang="da-DK" sz="900" u="none" strike="noStrike">
                          <a:effectLst/>
                        </a:rPr>
                        <a:t>FURESØ</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807805794"/>
                  </a:ext>
                </a:extLst>
              </a:tr>
              <a:tr h="126365">
                <a:tc>
                  <a:txBody>
                    <a:bodyPr/>
                    <a:lstStyle/>
                    <a:p>
                      <a:pPr algn="l" rtl="0" fontAlgn="ctr"/>
                      <a:r>
                        <a:rPr lang="da-DK" sz="900" u="none" strike="noStrike">
                          <a:effectLst/>
                        </a:rPr>
                        <a:t>GENTOFTE</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544072485"/>
                  </a:ext>
                </a:extLst>
              </a:tr>
              <a:tr h="126365">
                <a:tc>
                  <a:txBody>
                    <a:bodyPr/>
                    <a:lstStyle/>
                    <a:p>
                      <a:pPr algn="l" rtl="0" fontAlgn="ctr"/>
                      <a:r>
                        <a:rPr lang="da-DK" sz="900" u="none" strike="noStrike">
                          <a:effectLst/>
                        </a:rPr>
                        <a:t>GLADSAXE</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191156547"/>
                  </a:ext>
                </a:extLst>
              </a:tr>
              <a:tr h="126365">
                <a:tc>
                  <a:txBody>
                    <a:bodyPr/>
                    <a:lstStyle/>
                    <a:p>
                      <a:pPr algn="l" rtl="0" fontAlgn="ctr"/>
                      <a:r>
                        <a:rPr lang="da-DK" sz="900" u="none" strike="noStrike">
                          <a:effectLst/>
                        </a:rPr>
                        <a:t>GLOSTRUP</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729591524"/>
                  </a:ext>
                </a:extLst>
              </a:tr>
              <a:tr h="126365">
                <a:tc>
                  <a:txBody>
                    <a:bodyPr/>
                    <a:lstStyle/>
                    <a:p>
                      <a:pPr algn="l" rtl="0" fontAlgn="ctr"/>
                      <a:r>
                        <a:rPr lang="da-DK" sz="900" u="none" strike="noStrike" dirty="0">
                          <a:effectLst/>
                        </a:rPr>
                        <a:t>GREVE </a:t>
                      </a:r>
                      <a:endParaRPr lang="da-DK" sz="900" b="0" i="0" u="none" strike="noStrike" dirty="0">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629914856"/>
                  </a:ext>
                </a:extLst>
              </a:tr>
            </a:tbl>
          </a:graphicData>
        </a:graphic>
      </p:graphicFrame>
      <p:graphicFrame>
        <p:nvGraphicFramePr>
          <p:cNvPr id="25" name="Tabel 24">
            <a:extLst>
              <a:ext uri="{FF2B5EF4-FFF2-40B4-BE49-F238E27FC236}">
                <a16:creationId xmlns:a16="http://schemas.microsoft.com/office/drawing/2014/main" id="{22D46E8A-D5CB-450D-8AA9-16BD3300E82C}"/>
              </a:ext>
            </a:extLst>
          </p:cNvPr>
          <p:cNvGraphicFramePr>
            <a:graphicFrameLocks noGrp="1"/>
          </p:cNvGraphicFramePr>
          <p:nvPr>
            <p:extLst/>
          </p:nvPr>
        </p:nvGraphicFramePr>
        <p:xfrm>
          <a:off x="9017330" y="3425049"/>
          <a:ext cx="986413" cy="2200275"/>
        </p:xfrm>
        <a:graphic>
          <a:graphicData uri="http://schemas.openxmlformats.org/drawingml/2006/table">
            <a:tbl>
              <a:tblPr>
                <a:tableStyleId>{5C22544A-7EE6-4342-B048-85BDC9FD1C3A}</a:tableStyleId>
              </a:tblPr>
              <a:tblGrid>
                <a:gridCol w="986413">
                  <a:extLst>
                    <a:ext uri="{9D8B030D-6E8A-4147-A177-3AD203B41FA5}">
                      <a16:colId xmlns:a16="http://schemas.microsoft.com/office/drawing/2014/main" val="485914935"/>
                    </a:ext>
                  </a:extLst>
                </a:gridCol>
              </a:tblGrid>
              <a:tr h="126365">
                <a:tc>
                  <a:txBody>
                    <a:bodyPr/>
                    <a:lstStyle/>
                    <a:p>
                      <a:pPr algn="l" rtl="0" fontAlgn="ctr"/>
                      <a:r>
                        <a:rPr lang="da-DK" sz="900" u="none" strike="noStrike">
                          <a:effectLst/>
                        </a:rPr>
                        <a:t>GRIBSKOV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346150999"/>
                  </a:ext>
                </a:extLst>
              </a:tr>
              <a:tr h="126365">
                <a:tc>
                  <a:txBody>
                    <a:bodyPr/>
                    <a:lstStyle/>
                    <a:p>
                      <a:pPr algn="l" rtl="0" fontAlgn="ctr"/>
                      <a:r>
                        <a:rPr lang="da-DK" sz="900" u="none" strike="noStrike">
                          <a:effectLst/>
                        </a:rPr>
                        <a:t>GULDBORGSUND</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05049465"/>
                  </a:ext>
                </a:extLst>
              </a:tr>
              <a:tr h="126365">
                <a:tc>
                  <a:txBody>
                    <a:bodyPr/>
                    <a:lstStyle/>
                    <a:p>
                      <a:pPr algn="l" rtl="0" fontAlgn="ctr"/>
                      <a:r>
                        <a:rPr lang="da-DK" sz="900" u="none" strike="noStrike">
                          <a:effectLst/>
                        </a:rPr>
                        <a:t>HALSNÆS</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667931727"/>
                  </a:ext>
                </a:extLst>
              </a:tr>
              <a:tr h="126365">
                <a:tc>
                  <a:txBody>
                    <a:bodyPr/>
                    <a:lstStyle/>
                    <a:p>
                      <a:pPr algn="l" rtl="0" fontAlgn="ctr"/>
                      <a:r>
                        <a:rPr lang="da-DK" sz="900" u="none" strike="noStrike">
                          <a:effectLst/>
                        </a:rPr>
                        <a:t>HELSINGØR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40212589"/>
                  </a:ext>
                </a:extLst>
              </a:tr>
              <a:tr h="126365">
                <a:tc>
                  <a:txBody>
                    <a:bodyPr/>
                    <a:lstStyle/>
                    <a:p>
                      <a:pPr algn="l" rtl="0" fontAlgn="ctr"/>
                      <a:r>
                        <a:rPr lang="da-DK" sz="900" u="none" strike="noStrike">
                          <a:effectLst/>
                        </a:rPr>
                        <a:t>HERLEV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4130484589"/>
                  </a:ext>
                </a:extLst>
              </a:tr>
              <a:tr h="126365">
                <a:tc>
                  <a:txBody>
                    <a:bodyPr/>
                    <a:lstStyle/>
                    <a:p>
                      <a:pPr algn="l" rtl="0" fontAlgn="ctr"/>
                      <a:r>
                        <a:rPr lang="da-DK" sz="900" u="none" strike="noStrike">
                          <a:effectLst/>
                        </a:rPr>
                        <a:t>HILLERØD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672694935"/>
                  </a:ext>
                </a:extLst>
              </a:tr>
              <a:tr h="126365">
                <a:tc>
                  <a:txBody>
                    <a:bodyPr/>
                    <a:lstStyle/>
                    <a:p>
                      <a:pPr algn="l" rtl="0" fontAlgn="ctr"/>
                      <a:r>
                        <a:rPr lang="da-DK" sz="900" u="none" strike="noStrike">
                          <a:effectLst/>
                        </a:rPr>
                        <a:t>HOLBÆK</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969257309"/>
                  </a:ext>
                </a:extLst>
              </a:tr>
              <a:tr h="126365">
                <a:tc>
                  <a:txBody>
                    <a:bodyPr/>
                    <a:lstStyle/>
                    <a:p>
                      <a:pPr algn="l" rtl="0" fontAlgn="ctr"/>
                      <a:r>
                        <a:rPr lang="da-DK" sz="900" u="none" strike="noStrike">
                          <a:effectLst/>
                        </a:rPr>
                        <a:t>HVIDOVRE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878490963"/>
                  </a:ext>
                </a:extLst>
              </a:tr>
              <a:tr h="126365">
                <a:tc>
                  <a:txBody>
                    <a:bodyPr/>
                    <a:lstStyle/>
                    <a:p>
                      <a:pPr algn="l" rtl="0" fontAlgn="ctr"/>
                      <a:r>
                        <a:rPr lang="da-DK" sz="900" u="none" strike="noStrike">
                          <a:effectLst/>
                        </a:rPr>
                        <a:t>HØJE-TAASTRUP</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145946038"/>
                  </a:ext>
                </a:extLst>
              </a:tr>
              <a:tr h="126365">
                <a:tc>
                  <a:txBody>
                    <a:bodyPr/>
                    <a:lstStyle/>
                    <a:p>
                      <a:pPr algn="l" rtl="0" fontAlgn="ctr"/>
                      <a:r>
                        <a:rPr lang="da-DK" sz="900" u="none" strike="noStrike">
                          <a:effectLst/>
                        </a:rPr>
                        <a:t>HØRSHOLM</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623587182"/>
                  </a:ext>
                </a:extLst>
              </a:tr>
              <a:tr h="126365">
                <a:tc>
                  <a:txBody>
                    <a:bodyPr/>
                    <a:lstStyle/>
                    <a:p>
                      <a:pPr algn="l" rtl="0" fontAlgn="ctr"/>
                      <a:r>
                        <a:rPr lang="da-DK" sz="900" u="none" strike="noStrike">
                          <a:effectLst/>
                        </a:rPr>
                        <a:t>ISHØJ</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9147172"/>
                  </a:ext>
                </a:extLst>
              </a:tr>
              <a:tr h="126365">
                <a:tc>
                  <a:txBody>
                    <a:bodyPr/>
                    <a:lstStyle/>
                    <a:p>
                      <a:pPr algn="l" rtl="0" fontAlgn="ctr"/>
                      <a:r>
                        <a:rPr lang="da-DK" sz="900" u="none" strike="noStrike">
                          <a:effectLst/>
                        </a:rPr>
                        <a:t>KALUNDBORG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453498361"/>
                  </a:ext>
                </a:extLst>
              </a:tr>
              <a:tr h="126365">
                <a:tc>
                  <a:txBody>
                    <a:bodyPr/>
                    <a:lstStyle/>
                    <a:p>
                      <a:pPr algn="l" rtl="0" fontAlgn="ctr"/>
                      <a:r>
                        <a:rPr lang="da-DK" sz="900" u="none" strike="noStrike">
                          <a:effectLst/>
                        </a:rPr>
                        <a:t>KØBENHAVN</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4279405128"/>
                  </a:ext>
                </a:extLst>
              </a:tr>
              <a:tr h="126365">
                <a:tc>
                  <a:txBody>
                    <a:bodyPr/>
                    <a:lstStyle/>
                    <a:p>
                      <a:pPr algn="l" rtl="0" fontAlgn="ctr"/>
                      <a:r>
                        <a:rPr lang="da-DK" sz="900" u="none" strike="noStrike">
                          <a:effectLst/>
                        </a:rPr>
                        <a:t>KØGE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590885465"/>
                  </a:ext>
                </a:extLst>
              </a:tr>
              <a:tr h="126365">
                <a:tc>
                  <a:txBody>
                    <a:bodyPr/>
                    <a:lstStyle/>
                    <a:p>
                      <a:pPr algn="l" rtl="0" fontAlgn="ctr"/>
                      <a:r>
                        <a:rPr lang="da-DK" sz="900" u="none" strike="noStrike" dirty="0">
                          <a:effectLst/>
                        </a:rPr>
                        <a:t>LEJRE</a:t>
                      </a:r>
                      <a:endParaRPr lang="da-DK" sz="900" b="0" i="0" u="none" strike="noStrike" dirty="0">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223779983"/>
                  </a:ext>
                </a:extLst>
              </a:tr>
            </a:tbl>
          </a:graphicData>
        </a:graphic>
      </p:graphicFrame>
      <p:graphicFrame>
        <p:nvGraphicFramePr>
          <p:cNvPr id="26" name="Tabel 25">
            <a:extLst>
              <a:ext uri="{FF2B5EF4-FFF2-40B4-BE49-F238E27FC236}">
                <a16:creationId xmlns:a16="http://schemas.microsoft.com/office/drawing/2014/main" id="{A1F005F9-4031-406B-BF3E-4CE2F84F6776}"/>
              </a:ext>
            </a:extLst>
          </p:cNvPr>
          <p:cNvGraphicFramePr>
            <a:graphicFrameLocks noGrp="1"/>
          </p:cNvGraphicFramePr>
          <p:nvPr>
            <p:extLst/>
          </p:nvPr>
        </p:nvGraphicFramePr>
        <p:xfrm>
          <a:off x="10432404" y="3425049"/>
          <a:ext cx="1151825" cy="2200275"/>
        </p:xfrm>
        <a:graphic>
          <a:graphicData uri="http://schemas.openxmlformats.org/drawingml/2006/table">
            <a:tbl>
              <a:tblPr>
                <a:tableStyleId>{5C22544A-7EE6-4342-B048-85BDC9FD1C3A}</a:tableStyleId>
              </a:tblPr>
              <a:tblGrid>
                <a:gridCol w="1151825">
                  <a:extLst>
                    <a:ext uri="{9D8B030D-6E8A-4147-A177-3AD203B41FA5}">
                      <a16:colId xmlns:a16="http://schemas.microsoft.com/office/drawing/2014/main" val="3202354644"/>
                    </a:ext>
                  </a:extLst>
                </a:gridCol>
              </a:tblGrid>
              <a:tr h="126365">
                <a:tc>
                  <a:txBody>
                    <a:bodyPr/>
                    <a:lstStyle/>
                    <a:p>
                      <a:pPr algn="l" rtl="0" fontAlgn="ctr"/>
                      <a:r>
                        <a:rPr lang="da-DK" sz="900" u="none" strike="noStrike">
                          <a:effectLst/>
                        </a:rPr>
                        <a:t>LOLLAND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873784811"/>
                  </a:ext>
                </a:extLst>
              </a:tr>
              <a:tr h="126365">
                <a:tc>
                  <a:txBody>
                    <a:bodyPr/>
                    <a:lstStyle/>
                    <a:p>
                      <a:pPr algn="l" rtl="0" fontAlgn="ctr"/>
                      <a:r>
                        <a:rPr lang="da-DK" sz="900" u="none" strike="noStrike">
                          <a:effectLst/>
                        </a:rPr>
                        <a:t>LYNGBY-TAARBÆK</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903662651"/>
                  </a:ext>
                </a:extLst>
              </a:tr>
              <a:tr h="126365">
                <a:tc>
                  <a:txBody>
                    <a:bodyPr/>
                    <a:lstStyle/>
                    <a:p>
                      <a:pPr algn="l" rtl="0" fontAlgn="ctr"/>
                      <a:r>
                        <a:rPr lang="da-DK" sz="900" u="none" strike="noStrike">
                          <a:effectLst/>
                        </a:rPr>
                        <a:t>NÆSTVED</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750707372"/>
                  </a:ext>
                </a:extLst>
              </a:tr>
              <a:tr h="126365">
                <a:tc>
                  <a:txBody>
                    <a:bodyPr/>
                    <a:lstStyle/>
                    <a:p>
                      <a:pPr algn="l" rtl="0" fontAlgn="ctr"/>
                      <a:r>
                        <a:rPr lang="da-DK" sz="900" u="none" strike="noStrike">
                          <a:effectLst/>
                        </a:rPr>
                        <a:t>ODSHERRED</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372468362"/>
                  </a:ext>
                </a:extLst>
              </a:tr>
              <a:tr h="126365">
                <a:tc>
                  <a:txBody>
                    <a:bodyPr/>
                    <a:lstStyle/>
                    <a:p>
                      <a:pPr algn="l" rtl="0" fontAlgn="ctr"/>
                      <a:r>
                        <a:rPr lang="da-DK" sz="900" u="none" strike="noStrike">
                          <a:effectLst/>
                        </a:rPr>
                        <a:t>RINGSTED</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616696905"/>
                  </a:ext>
                </a:extLst>
              </a:tr>
              <a:tr h="95828">
                <a:tc>
                  <a:txBody>
                    <a:bodyPr/>
                    <a:lstStyle/>
                    <a:p>
                      <a:pPr algn="l" rtl="0" fontAlgn="ctr"/>
                      <a:r>
                        <a:rPr lang="da-DK" sz="900" u="none" strike="noStrike">
                          <a:effectLst/>
                        </a:rPr>
                        <a:t>ROSKILDE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160056689"/>
                  </a:ext>
                </a:extLst>
              </a:tr>
              <a:tr h="126365">
                <a:tc>
                  <a:txBody>
                    <a:bodyPr/>
                    <a:lstStyle/>
                    <a:p>
                      <a:pPr algn="l" rtl="0" fontAlgn="ctr"/>
                      <a:r>
                        <a:rPr lang="da-DK" sz="900" u="none" strike="noStrike">
                          <a:effectLst/>
                        </a:rPr>
                        <a:t>RUDERSDAL</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246147706"/>
                  </a:ext>
                </a:extLst>
              </a:tr>
              <a:tr h="126365">
                <a:tc>
                  <a:txBody>
                    <a:bodyPr/>
                    <a:lstStyle/>
                    <a:p>
                      <a:pPr algn="l" rtl="0" fontAlgn="ctr"/>
                      <a:r>
                        <a:rPr lang="da-DK" sz="900" u="none" strike="noStrike">
                          <a:effectLst/>
                        </a:rPr>
                        <a:t>RØDOVRE</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4291053016"/>
                  </a:ext>
                </a:extLst>
              </a:tr>
              <a:tr h="126365">
                <a:tc>
                  <a:txBody>
                    <a:bodyPr/>
                    <a:lstStyle/>
                    <a:p>
                      <a:pPr algn="l" rtl="0" fontAlgn="ctr"/>
                      <a:r>
                        <a:rPr lang="da-DK" sz="900" u="none" strike="noStrike">
                          <a:effectLst/>
                        </a:rPr>
                        <a:t>SLAGELSE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1551132"/>
                  </a:ext>
                </a:extLst>
              </a:tr>
              <a:tr h="126365">
                <a:tc>
                  <a:txBody>
                    <a:bodyPr/>
                    <a:lstStyle/>
                    <a:p>
                      <a:pPr algn="l" rtl="0" fontAlgn="ctr"/>
                      <a:r>
                        <a:rPr lang="da-DK" sz="900" u="none" strike="noStrike">
                          <a:effectLst/>
                        </a:rPr>
                        <a:t>SOLRØD</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595426825"/>
                  </a:ext>
                </a:extLst>
              </a:tr>
              <a:tr h="126365">
                <a:tc>
                  <a:txBody>
                    <a:bodyPr/>
                    <a:lstStyle/>
                    <a:p>
                      <a:pPr algn="l" rtl="0" fontAlgn="ctr"/>
                      <a:r>
                        <a:rPr lang="da-DK" sz="900" u="none" strike="noStrike">
                          <a:effectLst/>
                        </a:rPr>
                        <a:t>SORØ</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1410655565"/>
                  </a:ext>
                </a:extLst>
              </a:tr>
              <a:tr h="126365">
                <a:tc>
                  <a:txBody>
                    <a:bodyPr/>
                    <a:lstStyle/>
                    <a:p>
                      <a:pPr algn="l" rtl="0" fontAlgn="ctr"/>
                      <a:r>
                        <a:rPr lang="da-DK" sz="900" u="none" strike="noStrike">
                          <a:effectLst/>
                        </a:rPr>
                        <a:t>STEVNS </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679401316"/>
                  </a:ext>
                </a:extLst>
              </a:tr>
              <a:tr h="126365">
                <a:tc>
                  <a:txBody>
                    <a:bodyPr/>
                    <a:lstStyle/>
                    <a:p>
                      <a:pPr algn="l" rtl="0" fontAlgn="ctr"/>
                      <a:r>
                        <a:rPr lang="da-DK" sz="900" u="none" strike="noStrike">
                          <a:effectLst/>
                        </a:rPr>
                        <a:t>TÅRNBY</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30566488"/>
                  </a:ext>
                </a:extLst>
              </a:tr>
              <a:tr h="126365">
                <a:tc>
                  <a:txBody>
                    <a:bodyPr/>
                    <a:lstStyle/>
                    <a:p>
                      <a:pPr algn="l" rtl="0" fontAlgn="ctr"/>
                      <a:r>
                        <a:rPr lang="da-DK" sz="900" u="none" strike="noStrike">
                          <a:effectLst/>
                        </a:rPr>
                        <a:t>VALLENSBÆK</a:t>
                      </a:r>
                      <a:endParaRPr lang="da-DK" sz="900" b="0" i="0" u="none" strike="noStrike">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2086789403"/>
                  </a:ext>
                </a:extLst>
              </a:tr>
              <a:tr h="126365">
                <a:tc>
                  <a:txBody>
                    <a:bodyPr/>
                    <a:lstStyle/>
                    <a:p>
                      <a:pPr algn="l" rtl="0" fontAlgn="ctr"/>
                      <a:r>
                        <a:rPr lang="da-DK" sz="900" u="none" strike="noStrike" dirty="0">
                          <a:effectLst/>
                        </a:rPr>
                        <a:t>VORDINGBORG </a:t>
                      </a:r>
                      <a:endParaRPr lang="da-DK" sz="900" b="0" i="0" u="none" strike="noStrike" dirty="0">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513117726"/>
                  </a:ext>
                </a:extLst>
              </a:tr>
            </a:tbl>
          </a:graphicData>
        </a:graphic>
      </p:graphicFrame>
    </p:spTree>
    <p:extLst>
      <p:ext uri="{BB962C8B-B14F-4D97-AF65-F5344CB8AC3E}">
        <p14:creationId xmlns:p14="http://schemas.microsoft.com/office/powerpoint/2010/main" val="182760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B3322F-4D89-4851-851E-835262F3031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STRATEGY 2019 - 2022</a:t>
            </a:r>
          </a:p>
        </p:txBody>
      </p:sp>
      <p:sp>
        <p:nvSpPr>
          <p:cNvPr id="3" name="Pladsholder til indhold 2">
            <a:extLst>
              <a:ext uri="{FF2B5EF4-FFF2-40B4-BE49-F238E27FC236}">
                <a16:creationId xmlns:a16="http://schemas.microsoft.com/office/drawing/2014/main" id="{0D627AC3-746E-4BF5-AFDD-1666CDD17627}"/>
              </a:ext>
            </a:extLst>
          </p:cNvPr>
          <p:cNvSpPr txBox="1">
            <a:spLocks/>
          </p:cNvSpPr>
          <p:nvPr/>
        </p:nvSpPr>
        <p:spPr>
          <a:xfrm>
            <a:off x="838200" y="1825625"/>
            <a:ext cx="10515600" cy="4351338"/>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Mission: </a:t>
            </a:r>
            <a:r>
              <a:rPr lang="da-DK" dirty="0" err="1"/>
              <a:t>Greater</a:t>
            </a:r>
            <a:r>
              <a:rPr lang="da-DK" dirty="0"/>
              <a:t> Copenhagen EU Office engagerer medlemmerne i europæisk samarbejde, der styrker forskning, innovation og udvikling i Østdanmark.</a:t>
            </a:r>
          </a:p>
          <a:p>
            <a:endParaRPr lang="da-DK" dirty="0"/>
          </a:p>
          <a:p>
            <a:r>
              <a:rPr lang="en-US" dirty="0"/>
              <a:t>Goals:</a:t>
            </a:r>
          </a:p>
          <a:p>
            <a:pPr lvl="1"/>
            <a:r>
              <a:rPr lang="en-US" dirty="0"/>
              <a:t>Contribute to EU financing of at least DKK80 million for regions, municipalities and companies</a:t>
            </a:r>
          </a:p>
          <a:p>
            <a:pPr lvl="1"/>
            <a:r>
              <a:rPr lang="en-US" dirty="0"/>
              <a:t>Facilitate at least 10 EU-applications with participation from different members </a:t>
            </a:r>
          </a:p>
          <a:p>
            <a:pPr lvl="1"/>
            <a:r>
              <a:rPr lang="en-US" dirty="0"/>
              <a:t>Support the interests of the members and account for the effect using cases</a:t>
            </a:r>
          </a:p>
          <a:p>
            <a:pPr marL="0" indent="0">
              <a:buFont typeface="Arial" panose="020B0604020202020204" pitchFamily="34" charset="0"/>
              <a:buNone/>
            </a:pPr>
            <a:endParaRPr lang="en-US" dirty="0"/>
          </a:p>
          <a:p>
            <a:r>
              <a:rPr lang="en-US" dirty="0"/>
              <a:t>Points of orientation: The Greater Copenhagen partnership and the SDGs</a:t>
            </a:r>
          </a:p>
          <a:p>
            <a:r>
              <a:rPr lang="en-US" dirty="0"/>
              <a:t>What happens in the EU: Brexit, new EP, new Commission, new budget, new programs</a:t>
            </a:r>
          </a:p>
        </p:txBody>
      </p:sp>
      <p:sp>
        <p:nvSpPr>
          <p:cNvPr id="4" name="Pladsholder til slidenummer 3">
            <a:extLst>
              <a:ext uri="{FF2B5EF4-FFF2-40B4-BE49-F238E27FC236}">
                <a16:creationId xmlns:a16="http://schemas.microsoft.com/office/drawing/2014/main" id="{391A0637-B015-447A-86A1-73CE70CE4B21}"/>
              </a:ext>
            </a:extLst>
          </p:cNvPr>
          <p:cNvSpPr txBox="1">
            <a:spLocks/>
          </p:cNvSpPr>
          <p:nvPr/>
        </p:nvSpPr>
        <p:spPr>
          <a:xfrm>
            <a:off x="8610600" y="6356350"/>
            <a:ext cx="2743200" cy="365125"/>
          </a:xfrm>
          <a:prstGeom prst="rect">
            <a:avLst/>
          </a:prstGeom>
        </p:spPr>
        <p:txBody>
          <a:bodyPr vert="horz" lIns="0" tIns="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bg1">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5DEAC86-6940-43A1-9D95-32942CF78108}" type="slidenum">
              <a:rPr lang="da-DK" smtClean="0"/>
              <a:pPr/>
              <a:t>4</a:t>
            </a:fld>
            <a:endParaRPr lang="da-DK"/>
          </a:p>
        </p:txBody>
      </p:sp>
    </p:spTree>
    <p:extLst>
      <p:ext uri="{BB962C8B-B14F-4D97-AF65-F5344CB8AC3E}">
        <p14:creationId xmlns:p14="http://schemas.microsoft.com/office/powerpoint/2010/main" val="2747105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75809C-2FF1-475E-9484-07AF9BA8F669}"/>
              </a:ext>
            </a:extLst>
          </p:cNvPr>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000" dirty="0"/>
              <a:t>FOCUS AREAS</a:t>
            </a:r>
          </a:p>
        </p:txBody>
      </p:sp>
      <p:sp>
        <p:nvSpPr>
          <p:cNvPr id="3" name="Pladsholder til indhold 2">
            <a:extLst>
              <a:ext uri="{FF2B5EF4-FFF2-40B4-BE49-F238E27FC236}">
                <a16:creationId xmlns:a16="http://schemas.microsoft.com/office/drawing/2014/main" id="{D3C55072-41B4-4520-8791-7F5F19835357}"/>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Health</a:t>
            </a:r>
          </a:p>
          <a:p>
            <a:r>
              <a:rPr lang="en-US" dirty="0"/>
              <a:t>Climate, environment, circular economy, energy</a:t>
            </a:r>
          </a:p>
          <a:p>
            <a:r>
              <a:rPr lang="en-US" dirty="0"/>
              <a:t>Mobility and infrastructure</a:t>
            </a:r>
          </a:p>
          <a:p>
            <a:r>
              <a:rPr lang="en-US" dirty="0"/>
              <a:t>Digital technologies</a:t>
            </a:r>
          </a:p>
          <a:p>
            <a:r>
              <a:rPr lang="en-US" dirty="0"/>
              <a:t>Bio-economy and food</a:t>
            </a:r>
          </a:p>
          <a:p>
            <a:endParaRPr lang="en-US" dirty="0"/>
          </a:p>
          <a:p>
            <a:r>
              <a:rPr lang="en-US" dirty="0" err="1"/>
              <a:t>CopenVirk</a:t>
            </a:r>
            <a:endParaRPr lang="en-US" dirty="0"/>
          </a:p>
        </p:txBody>
      </p:sp>
      <p:sp>
        <p:nvSpPr>
          <p:cNvPr id="4" name="Pladsholder til slidenummer 3">
            <a:extLst>
              <a:ext uri="{FF2B5EF4-FFF2-40B4-BE49-F238E27FC236}">
                <a16:creationId xmlns:a16="http://schemas.microsoft.com/office/drawing/2014/main" id="{993899A6-6DE6-412B-B2F9-D75166AEFC3C}"/>
              </a:ext>
            </a:extLst>
          </p:cNvPr>
          <p:cNvSpPr txBox="1">
            <a:spLocks/>
          </p:cNvSpPr>
          <p:nvPr/>
        </p:nvSpPr>
        <p:spPr>
          <a:xfrm>
            <a:off x="8610600" y="6356350"/>
            <a:ext cx="2743200" cy="365125"/>
          </a:xfrm>
          <a:prstGeom prst="rect">
            <a:avLst/>
          </a:prstGeom>
        </p:spPr>
        <p:txBody>
          <a:bodyPr vert="horz" lIns="0" tIns="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bg1">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5DEAC86-6940-43A1-9D95-32942CF78108}" type="slidenum">
              <a:rPr lang="da-DK" smtClean="0"/>
              <a:pPr/>
              <a:t>5</a:t>
            </a:fld>
            <a:endParaRPr lang="da-DK"/>
          </a:p>
        </p:txBody>
      </p:sp>
    </p:spTree>
    <p:extLst>
      <p:ext uri="{BB962C8B-B14F-4D97-AF65-F5344CB8AC3E}">
        <p14:creationId xmlns:p14="http://schemas.microsoft.com/office/powerpoint/2010/main" val="2254925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EDFDD7-5BA9-4F7A-87E8-2CA462FADEDC}"/>
              </a:ext>
            </a:extLst>
          </p:cNvPr>
          <p:cNvSpPr txBox="1">
            <a:spLocks/>
          </p:cNvSpPr>
          <p:nvPr/>
        </p:nvSpPr>
        <p:spPr>
          <a:xfrm>
            <a:off x="838200" y="65695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000" dirty="0"/>
              <a:t>LOBBYING</a:t>
            </a:r>
          </a:p>
        </p:txBody>
      </p:sp>
      <p:sp>
        <p:nvSpPr>
          <p:cNvPr id="3" name="Pladsholder til indhold 2">
            <a:extLst>
              <a:ext uri="{FF2B5EF4-FFF2-40B4-BE49-F238E27FC236}">
                <a16:creationId xmlns:a16="http://schemas.microsoft.com/office/drawing/2014/main" id="{89B0642B-41BC-488D-8F88-AFE3E550D55E}"/>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Knowledge about the political context (external factors and political priorities).</a:t>
            </a:r>
          </a:p>
          <a:p>
            <a:r>
              <a:rPr lang="en-US" dirty="0"/>
              <a:t>Knowledge about the research paradigm (enhance the competitiveness of the EU through research and innovation and solve societal challenges.</a:t>
            </a:r>
          </a:p>
          <a:p>
            <a:r>
              <a:rPr lang="en-US" dirty="0"/>
              <a:t>Knowledge about the EU-programs – creation and cycle especially Horizon (decision making processes).</a:t>
            </a:r>
          </a:p>
          <a:p>
            <a:r>
              <a:rPr lang="en-US" dirty="0"/>
              <a:t>Intelligence – understand opportunities and the EU-institutions.</a:t>
            </a:r>
          </a:p>
          <a:p>
            <a:r>
              <a:rPr lang="en-US" dirty="0"/>
              <a:t>Knowledge of the strong research areas of our members.</a:t>
            </a:r>
          </a:p>
          <a:p>
            <a:endParaRPr lang="da-DK" dirty="0"/>
          </a:p>
        </p:txBody>
      </p:sp>
      <p:sp>
        <p:nvSpPr>
          <p:cNvPr id="4" name="Pladsholder til slidenummer 3">
            <a:extLst>
              <a:ext uri="{FF2B5EF4-FFF2-40B4-BE49-F238E27FC236}">
                <a16:creationId xmlns:a16="http://schemas.microsoft.com/office/drawing/2014/main" id="{7B92CD2A-541A-4907-80A0-8F4AFD68046D}"/>
              </a:ext>
            </a:extLst>
          </p:cNvPr>
          <p:cNvSpPr txBox="1">
            <a:spLocks/>
          </p:cNvSpPr>
          <p:nvPr/>
        </p:nvSpPr>
        <p:spPr>
          <a:xfrm>
            <a:off x="8610600" y="6356350"/>
            <a:ext cx="2743200" cy="365125"/>
          </a:xfrm>
          <a:prstGeom prst="rect">
            <a:avLst/>
          </a:prstGeom>
        </p:spPr>
        <p:txBody>
          <a:bodyPr vert="horz" lIns="0" tIns="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bg1">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5DEAC86-6940-43A1-9D95-32942CF78108}" type="slidenum">
              <a:rPr lang="da-DK" smtClean="0"/>
              <a:pPr/>
              <a:t>6</a:t>
            </a:fld>
            <a:endParaRPr lang="da-DK"/>
          </a:p>
        </p:txBody>
      </p:sp>
    </p:spTree>
    <p:extLst>
      <p:ext uri="{BB962C8B-B14F-4D97-AF65-F5344CB8AC3E}">
        <p14:creationId xmlns:p14="http://schemas.microsoft.com/office/powerpoint/2010/main" val="4274546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FA3747-7AAD-4381-9796-89CC565DAE47}"/>
              </a:ext>
            </a:extLst>
          </p:cNvPr>
          <p:cNvSpPr txBox="1">
            <a:spLocks/>
          </p:cNvSpPr>
          <p:nvPr/>
        </p:nvSpPr>
        <p:spPr>
          <a:xfrm>
            <a:off x="838200" y="705594"/>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000" dirty="0"/>
              <a:t>PROJECT DEVELOPMENT</a:t>
            </a:r>
          </a:p>
        </p:txBody>
      </p:sp>
      <p:sp>
        <p:nvSpPr>
          <p:cNvPr id="3" name="Pladsholder til indhold 2">
            <a:extLst>
              <a:ext uri="{FF2B5EF4-FFF2-40B4-BE49-F238E27FC236}">
                <a16:creationId xmlns:a16="http://schemas.microsoft.com/office/drawing/2014/main" id="{832A6B93-E837-4154-B1F8-89AB7429D18C}"/>
              </a:ext>
            </a:extLst>
          </p:cNvPr>
          <p:cNvSpPr txBox="1">
            <a:spLocks/>
          </p:cNvSpPr>
          <p:nvPr/>
        </p:nvSpPr>
        <p:spPr>
          <a:xfrm>
            <a:off x="838200" y="1825625"/>
            <a:ext cx="10515600" cy="4351338"/>
          </a:xfrm>
          <a:prstGeom prst="rect">
            <a:avLst/>
          </a:prstGeom>
        </p:spPr>
        <p:txBody>
          <a:bodyPr numCol="2">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ACTIVITIES</a:t>
            </a:r>
          </a:p>
          <a:p>
            <a:r>
              <a:rPr lang="en-US" sz="2400" dirty="0"/>
              <a:t>Gather knowledge about project interests and potential strong partnerships</a:t>
            </a:r>
          </a:p>
          <a:p>
            <a:r>
              <a:rPr lang="en-US" sz="2400" dirty="0"/>
              <a:t>Analyze and advise</a:t>
            </a:r>
          </a:p>
          <a:p>
            <a:r>
              <a:rPr lang="en-US" sz="2400" dirty="0"/>
              <a:t>Motivate and building competences</a:t>
            </a:r>
          </a:p>
          <a:p>
            <a:r>
              <a:rPr lang="en-US" sz="2400" dirty="0"/>
              <a:t>Match-making</a:t>
            </a:r>
          </a:p>
          <a:p>
            <a:r>
              <a:rPr lang="en-US" sz="2400" dirty="0"/>
              <a:t>Workshops and conferences</a:t>
            </a:r>
          </a:p>
          <a:p>
            <a:r>
              <a:rPr lang="en-US" sz="2400" dirty="0"/>
              <a:t>Meeting in DK</a:t>
            </a:r>
          </a:p>
          <a:p>
            <a:r>
              <a:rPr lang="en-US" sz="2400" dirty="0"/>
              <a:t>Show competences in Brussels in order to create partnerships</a:t>
            </a:r>
          </a:p>
          <a:p>
            <a:endParaRPr lang="en-US" sz="2400" dirty="0"/>
          </a:p>
          <a:p>
            <a:pPr marL="0" indent="0">
              <a:buNone/>
            </a:pPr>
            <a:r>
              <a:rPr lang="en-US" sz="2400" dirty="0"/>
              <a:t>PREREQUSITES</a:t>
            </a:r>
          </a:p>
          <a:p>
            <a:r>
              <a:rPr lang="en-US" sz="2400" dirty="0"/>
              <a:t>Timing (is everything)</a:t>
            </a:r>
          </a:p>
          <a:p>
            <a:r>
              <a:rPr lang="en-US" sz="2400" dirty="0"/>
              <a:t>State of the art and beyond</a:t>
            </a:r>
          </a:p>
          <a:p>
            <a:r>
              <a:rPr lang="en-US" sz="2400" dirty="0"/>
              <a:t>Relevant local challenges</a:t>
            </a:r>
          </a:p>
          <a:p>
            <a:r>
              <a:rPr lang="en-US" sz="2400" dirty="0"/>
              <a:t>International network (across disciplines)</a:t>
            </a:r>
          </a:p>
          <a:p>
            <a:r>
              <a:rPr lang="en-US" sz="2400" dirty="0"/>
              <a:t>Match with possibilities</a:t>
            </a:r>
          </a:p>
          <a:p>
            <a:r>
              <a:rPr lang="en-US" sz="2400" dirty="0"/>
              <a:t>Project ideas with European added value</a:t>
            </a:r>
          </a:p>
          <a:p>
            <a:r>
              <a:rPr lang="en-US" sz="2400" dirty="0"/>
              <a:t>Support from the management (resources)</a:t>
            </a:r>
          </a:p>
          <a:p>
            <a:r>
              <a:rPr lang="en-US" sz="2400" dirty="0"/>
              <a:t>Anchorage in the organization</a:t>
            </a:r>
          </a:p>
          <a:p>
            <a:r>
              <a:rPr lang="en-US" sz="2400" dirty="0"/>
              <a:t>Project resources</a:t>
            </a:r>
          </a:p>
        </p:txBody>
      </p:sp>
      <p:sp>
        <p:nvSpPr>
          <p:cNvPr id="4" name="Pladsholder til slidenummer 3">
            <a:extLst>
              <a:ext uri="{FF2B5EF4-FFF2-40B4-BE49-F238E27FC236}">
                <a16:creationId xmlns:a16="http://schemas.microsoft.com/office/drawing/2014/main" id="{08B76C9F-0C09-4069-87CF-94538E6F490D}"/>
              </a:ext>
            </a:extLst>
          </p:cNvPr>
          <p:cNvSpPr txBox="1">
            <a:spLocks/>
          </p:cNvSpPr>
          <p:nvPr/>
        </p:nvSpPr>
        <p:spPr>
          <a:xfrm>
            <a:off x="8610600" y="6356350"/>
            <a:ext cx="2743200" cy="365125"/>
          </a:xfrm>
          <a:prstGeom prst="rect">
            <a:avLst/>
          </a:prstGeom>
        </p:spPr>
        <p:txBody>
          <a:bodyPr vert="horz" lIns="0" tIns="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bg1">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5DEAC86-6940-43A1-9D95-32942CF78108}" type="slidenum">
              <a:rPr lang="da-DK" smtClean="0"/>
              <a:pPr/>
              <a:t>7</a:t>
            </a:fld>
            <a:endParaRPr lang="da-DK"/>
          </a:p>
        </p:txBody>
      </p:sp>
    </p:spTree>
    <p:extLst>
      <p:ext uri="{BB962C8B-B14F-4D97-AF65-F5344CB8AC3E}">
        <p14:creationId xmlns:p14="http://schemas.microsoft.com/office/powerpoint/2010/main" val="2719384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3433A0-8593-4681-9680-03F4138666CA}"/>
              </a:ext>
            </a:extLst>
          </p:cNvPr>
          <p:cNvSpPr txBox="1">
            <a:spLocks/>
          </p:cNvSpPr>
          <p:nvPr/>
        </p:nvSpPr>
        <p:spPr>
          <a:xfrm>
            <a:off x="838200" y="656955"/>
            <a:ext cx="10515600" cy="1325563"/>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000" dirty="0"/>
              <a:t>WHAT IS IN IT FOR THE MUNICIPALITIES?</a:t>
            </a:r>
            <a:br>
              <a:rPr lang="da-DK" sz="4000" dirty="0"/>
            </a:br>
            <a:br>
              <a:rPr lang="da-DK" sz="4000" dirty="0"/>
            </a:br>
            <a:endParaRPr lang="da-DK" sz="4000" dirty="0"/>
          </a:p>
        </p:txBody>
      </p:sp>
      <p:sp>
        <p:nvSpPr>
          <p:cNvPr id="3" name="Pladsholder til indhold 2">
            <a:extLst>
              <a:ext uri="{FF2B5EF4-FFF2-40B4-BE49-F238E27FC236}">
                <a16:creationId xmlns:a16="http://schemas.microsoft.com/office/drawing/2014/main" id="{9686DEA1-D118-4407-BA9B-74AE798CBB26}"/>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a:solidFill>
                  <a:schemeClr val="bg1"/>
                </a:solidFill>
              </a:rPr>
              <a:t>CHEF MED FOKUS PÅ UDVIKLING</a:t>
            </a:r>
          </a:p>
          <a:p>
            <a:r>
              <a:rPr lang="da-DK">
                <a:solidFill>
                  <a:schemeClr val="bg1"/>
                </a:solidFill>
              </a:rPr>
              <a:t>CHEF MED FOKUS PÅ UDVIKLING</a:t>
            </a:r>
          </a:p>
          <a:p>
            <a:endParaRPr lang="da-DK" dirty="0"/>
          </a:p>
        </p:txBody>
      </p:sp>
      <p:sp>
        <p:nvSpPr>
          <p:cNvPr id="4" name="Pladsholder til slidenummer 3">
            <a:extLst>
              <a:ext uri="{FF2B5EF4-FFF2-40B4-BE49-F238E27FC236}">
                <a16:creationId xmlns:a16="http://schemas.microsoft.com/office/drawing/2014/main" id="{734F920E-FBF3-4606-8358-B0E7791A66D4}"/>
              </a:ext>
            </a:extLst>
          </p:cNvPr>
          <p:cNvSpPr txBox="1">
            <a:spLocks/>
          </p:cNvSpPr>
          <p:nvPr/>
        </p:nvSpPr>
        <p:spPr>
          <a:xfrm>
            <a:off x="8610600" y="6356350"/>
            <a:ext cx="2743200" cy="365125"/>
          </a:xfrm>
          <a:prstGeom prst="rect">
            <a:avLst/>
          </a:prstGeom>
        </p:spPr>
        <p:txBody>
          <a:bodyPr vert="horz" lIns="0" tIns="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bg1">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5DEAC86-6940-43A1-9D95-32942CF78108}" type="slidenum">
              <a:rPr lang="da-DK" smtClean="0"/>
              <a:pPr/>
              <a:t>8</a:t>
            </a:fld>
            <a:endParaRPr lang="da-DK"/>
          </a:p>
        </p:txBody>
      </p:sp>
      <p:sp>
        <p:nvSpPr>
          <p:cNvPr id="5" name="Pladsholder til indhold 2">
            <a:extLst>
              <a:ext uri="{FF2B5EF4-FFF2-40B4-BE49-F238E27FC236}">
                <a16:creationId xmlns:a16="http://schemas.microsoft.com/office/drawing/2014/main" id="{552FF59D-D318-4DA7-BEBD-FAB6009D7D09}"/>
              </a:ext>
            </a:extLst>
          </p:cNvPr>
          <p:cNvSpPr txBox="1">
            <a:spLocks/>
          </p:cNvSpPr>
          <p:nvPr/>
        </p:nvSpPr>
        <p:spPr>
          <a:xfrm>
            <a:off x="912779" y="1559736"/>
            <a:ext cx="10515600" cy="435133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Aft>
                <a:spcPts val="600"/>
              </a:spcAft>
              <a:defRPr/>
            </a:pPr>
            <a:r>
              <a:rPr lang="en-US" dirty="0"/>
              <a:t>Extra resources to implement existing local priorities</a:t>
            </a:r>
          </a:p>
          <a:p>
            <a:pPr>
              <a:lnSpc>
                <a:spcPct val="110000"/>
              </a:lnSpc>
              <a:spcAft>
                <a:spcPts val="600"/>
              </a:spcAft>
              <a:defRPr/>
            </a:pPr>
            <a:r>
              <a:rPr lang="en-US" dirty="0"/>
              <a:t>Access to new high quality knowledge</a:t>
            </a:r>
          </a:p>
          <a:p>
            <a:pPr>
              <a:lnSpc>
                <a:spcPct val="110000"/>
              </a:lnSpc>
              <a:spcAft>
                <a:spcPts val="600"/>
              </a:spcAft>
              <a:defRPr/>
            </a:pPr>
            <a:r>
              <a:rPr lang="en-US" dirty="0"/>
              <a:t>Futureproof solution based on new and larger test facilities</a:t>
            </a:r>
          </a:p>
          <a:p>
            <a:pPr>
              <a:lnSpc>
                <a:spcPct val="110000"/>
              </a:lnSpc>
              <a:spcAft>
                <a:spcPts val="600"/>
              </a:spcAft>
              <a:defRPr/>
            </a:pPr>
            <a:r>
              <a:rPr lang="en-US" dirty="0"/>
              <a:t>The municipality can share expertise and get new knowledge in return</a:t>
            </a:r>
          </a:p>
          <a:p>
            <a:pPr>
              <a:lnSpc>
                <a:spcPct val="110000"/>
              </a:lnSpc>
              <a:spcAft>
                <a:spcPts val="600"/>
              </a:spcAft>
              <a:defRPr/>
            </a:pPr>
            <a:r>
              <a:rPr lang="en-US" dirty="0"/>
              <a:t>International partners can challenge the Danish project managers and make them think outside the box</a:t>
            </a:r>
          </a:p>
          <a:p>
            <a:pPr>
              <a:lnSpc>
                <a:spcPct val="110000"/>
              </a:lnSpc>
              <a:spcAft>
                <a:spcPts val="600"/>
              </a:spcAft>
              <a:defRPr/>
            </a:pPr>
            <a:r>
              <a:rPr lang="en-US" dirty="0"/>
              <a:t>Development of the organization and employees – creating better solutions for the citizens</a:t>
            </a:r>
          </a:p>
          <a:p>
            <a:pPr>
              <a:lnSpc>
                <a:spcPct val="110000"/>
              </a:lnSpc>
              <a:defRPr/>
            </a:pPr>
            <a:r>
              <a:rPr lang="en-US" dirty="0"/>
              <a:t>Implement ambitious policies</a:t>
            </a:r>
          </a:p>
          <a:p>
            <a:pPr>
              <a:lnSpc>
                <a:spcPct val="110000"/>
              </a:lnSpc>
              <a:defRPr/>
            </a:pPr>
            <a:r>
              <a:rPr lang="en-US" dirty="0"/>
              <a:t>The municipality is an attractive place to work</a:t>
            </a:r>
          </a:p>
          <a:p>
            <a:endParaRPr lang="da-DK" dirty="0"/>
          </a:p>
        </p:txBody>
      </p:sp>
    </p:spTree>
    <p:extLst>
      <p:ext uri="{BB962C8B-B14F-4D97-AF65-F5344CB8AC3E}">
        <p14:creationId xmlns:p14="http://schemas.microsoft.com/office/powerpoint/2010/main" val="4193826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0668A7-2347-4520-B807-13169BC0CB72}"/>
              </a:ext>
            </a:extLst>
          </p:cNvPr>
          <p:cNvSpPr txBox="1">
            <a:spLocks/>
          </p:cNvSpPr>
          <p:nvPr/>
        </p:nvSpPr>
        <p:spPr>
          <a:xfrm>
            <a:off x="838200" y="500062"/>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000" dirty="0"/>
              <a:t>PRE-PROJECT SUPPORT</a:t>
            </a:r>
            <a:br>
              <a:rPr lang="da-DK" dirty="0"/>
            </a:br>
            <a:endParaRPr lang="da-DK" dirty="0"/>
          </a:p>
        </p:txBody>
      </p:sp>
      <p:sp>
        <p:nvSpPr>
          <p:cNvPr id="3" name="Pladsholder til indhold 2">
            <a:extLst>
              <a:ext uri="{FF2B5EF4-FFF2-40B4-BE49-F238E27FC236}">
                <a16:creationId xmlns:a16="http://schemas.microsoft.com/office/drawing/2014/main" id="{E1AAA29C-43F4-4725-A551-74488667C7AB}"/>
              </a:ext>
            </a:extLst>
          </p:cNvPr>
          <p:cNvSpPr txBox="1">
            <a:spLocks/>
          </p:cNvSpPr>
          <p:nvPr/>
        </p:nvSpPr>
        <p:spPr>
          <a:xfrm>
            <a:off x="838200" y="1825625"/>
            <a:ext cx="10515600" cy="4351338"/>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1200"/>
              </a:spcAft>
              <a:buFont typeface="Arial" panose="020B0604020202020204" pitchFamily="34" charset="0"/>
              <a:buNone/>
            </a:pPr>
            <a:r>
              <a:rPr lang="en-US" dirty="0"/>
              <a:t>Greater Copenhagen EU Office gives counseling and financial support to our members when they are applying for EU-support.</a:t>
            </a:r>
          </a:p>
          <a:p>
            <a:pPr marL="0" indent="0">
              <a:lnSpc>
                <a:spcPct val="120000"/>
              </a:lnSpc>
              <a:buFont typeface="Arial" panose="020B0604020202020204" pitchFamily="34" charset="0"/>
              <a:buNone/>
            </a:pPr>
            <a:r>
              <a:rPr lang="en-US" b="1" dirty="0"/>
              <a:t>Financial support for regions, municipalities and universities:</a:t>
            </a:r>
          </a:p>
          <a:p>
            <a:pPr>
              <a:lnSpc>
                <a:spcPct val="120000"/>
              </a:lnSpc>
            </a:pPr>
            <a:r>
              <a:rPr lang="en-US" dirty="0"/>
              <a:t>Project coordinator: DKK100.000</a:t>
            </a:r>
          </a:p>
          <a:p>
            <a:pPr>
              <a:lnSpc>
                <a:spcPct val="120000"/>
              </a:lnSpc>
              <a:spcAft>
                <a:spcPts val="1200"/>
              </a:spcAft>
            </a:pPr>
            <a:r>
              <a:rPr lang="en-US" dirty="0"/>
              <a:t>Project partner: DKK30.000</a:t>
            </a:r>
          </a:p>
          <a:p>
            <a:pPr marL="0" indent="0">
              <a:lnSpc>
                <a:spcPct val="120000"/>
              </a:lnSpc>
              <a:spcAft>
                <a:spcPts val="1200"/>
              </a:spcAft>
              <a:buFont typeface="Arial" panose="020B0604020202020204" pitchFamily="34" charset="0"/>
              <a:buNone/>
            </a:pPr>
            <a:r>
              <a:rPr lang="en-US" dirty="0"/>
              <a:t>Financial support is paid after the EU-application has been submitted.</a:t>
            </a:r>
          </a:p>
          <a:p>
            <a:pPr marL="0" indent="0">
              <a:lnSpc>
                <a:spcPct val="120000"/>
              </a:lnSpc>
              <a:spcAft>
                <a:spcPts val="1200"/>
              </a:spcAft>
              <a:buFont typeface="Arial" panose="020B0604020202020204" pitchFamily="34" charset="0"/>
              <a:buNone/>
            </a:pPr>
            <a:r>
              <a:rPr lang="en-US" dirty="0"/>
              <a:t>Maximum DKK200.000 per year per region/municipality/university.</a:t>
            </a:r>
          </a:p>
          <a:p>
            <a:pPr marL="0" indent="0">
              <a:lnSpc>
                <a:spcPct val="120000"/>
              </a:lnSpc>
              <a:buFont typeface="Arial" panose="020B0604020202020204" pitchFamily="34" charset="0"/>
              <a:buNone/>
            </a:pPr>
            <a:r>
              <a:rPr lang="en-US" dirty="0"/>
              <a:t>Universities can only receive financial support if they partner with a member-municipality.</a:t>
            </a:r>
          </a:p>
        </p:txBody>
      </p:sp>
      <p:sp>
        <p:nvSpPr>
          <p:cNvPr id="4" name="Pladsholder til slidenummer 3">
            <a:extLst>
              <a:ext uri="{FF2B5EF4-FFF2-40B4-BE49-F238E27FC236}">
                <a16:creationId xmlns:a16="http://schemas.microsoft.com/office/drawing/2014/main" id="{FC7C3C20-7DA2-4903-8E86-72B324034C2F}"/>
              </a:ext>
            </a:extLst>
          </p:cNvPr>
          <p:cNvSpPr txBox="1">
            <a:spLocks/>
          </p:cNvSpPr>
          <p:nvPr/>
        </p:nvSpPr>
        <p:spPr>
          <a:xfrm>
            <a:off x="8610600" y="6356350"/>
            <a:ext cx="2743200" cy="365125"/>
          </a:xfrm>
          <a:prstGeom prst="rect">
            <a:avLst/>
          </a:prstGeom>
        </p:spPr>
        <p:txBody>
          <a:bodyPr vert="horz" lIns="0" tIns="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bg1">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D5DEAC86-6940-43A1-9D95-32942CF78108}" type="slidenum">
              <a:rPr lang="da-DK" smtClean="0"/>
              <a:pPr/>
              <a:t>9</a:t>
            </a:fld>
            <a:endParaRPr lang="da-DK"/>
          </a:p>
        </p:txBody>
      </p:sp>
    </p:spTree>
    <p:extLst>
      <p:ext uri="{BB962C8B-B14F-4D97-AF65-F5344CB8AC3E}">
        <p14:creationId xmlns:p14="http://schemas.microsoft.com/office/powerpoint/2010/main" val="2339587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21157DD4-BA31-4CFF-B71C-994951ED3B66}"/>
              </a:ext>
            </a:extLst>
          </p:cNvPr>
          <p:cNvSpPr>
            <a:spLocks noGrp="1"/>
          </p:cNvSpPr>
          <p:nvPr>
            <p:ph type="body" sz="quarter" idx="12"/>
          </p:nvPr>
        </p:nvSpPr>
        <p:spPr>
          <a:xfrm>
            <a:off x="2460000" y="1800000"/>
            <a:ext cx="7200000" cy="3600000"/>
          </a:xfrm>
        </p:spPr>
        <p:txBody>
          <a:bodyPr/>
          <a:lstStyle/>
          <a:p>
            <a:pPr algn="ctr"/>
            <a:r>
              <a:rPr lang="da-DK" sz="4800" dirty="0"/>
              <a:t>EU-programs</a:t>
            </a:r>
          </a:p>
        </p:txBody>
      </p:sp>
    </p:spTree>
    <p:extLst>
      <p:ext uri="{BB962C8B-B14F-4D97-AF65-F5344CB8AC3E}">
        <p14:creationId xmlns:p14="http://schemas.microsoft.com/office/powerpoint/2010/main" val="214541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E28E60A-EE54-4970-8EA7-96162159BB12}"/>
              </a:ext>
            </a:extLst>
          </p:cNvPr>
          <p:cNvSpPr>
            <a:spLocks noGrp="1"/>
          </p:cNvSpPr>
          <p:nvPr>
            <p:ph type="body" sz="quarter" idx="12"/>
          </p:nvPr>
        </p:nvSpPr>
        <p:spPr/>
        <p:txBody>
          <a:bodyPr>
            <a:normAutofit/>
          </a:bodyPr>
          <a:lstStyle/>
          <a:p>
            <a:r>
              <a:rPr lang="da-DK" dirty="0"/>
              <a:t>HORIZON 2020</a:t>
            </a:r>
          </a:p>
        </p:txBody>
      </p:sp>
      <p:sp>
        <p:nvSpPr>
          <p:cNvPr id="3" name="Pladsholder til tekst 2">
            <a:extLst>
              <a:ext uri="{FF2B5EF4-FFF2-40B4-BE49-F238E27FC236}">
                <a16:creationId xmlns:a16="http://schemas.microsoft.com/office/drawing/2014/main" id="{8FB5684D-8DAE-468B-9EFA-42B0CBCC0CDC}"/>
              </a:ext>
            </a:extLst>
          </p:cNvPr>
          <p:cNvSpPr>
            <a:spLocks noGrp="1"/>
          </p:cNvSpPr>
          <p:nvPr>
            <p:ph type="body" sz="quarter" idx="14"/>
          </p:nvPr>
        </p:nvSpPr>
        <p:spPr/>
        <p:txBody>
          <a:bodyPr>
            <a:normAutofit/>
          </a:bodyPr>
          <a:lstStyle/>
          <a:p>
            <a:pPr>
              <a:lnSpc>
                <a:spcPct val="120000"/>
              </a:lnSpc>
            </a:pPr>
            <a:r>
              <a:rPr lang="en-US" sz="1500" b="1" dirty="0">
                <a:solidFill>
                  <a:srgbClr val="000000"/>
                </a:solidFill>
              </a:rPr>
              <a:t>Purpose: </a:t>
            </a:r>
            <a:r>
              <a:rPr lang="en-US" sz="1500" dirty="0">
                <a:solidFill>
                  <a:srgbClr val="000000"/>
                </a:solidFill>
              </a:rPr>
              <a:t>Horizon 2020 is the biggest EU Research and Innovation program with its emphasis on excellent science, industrial leadership and tackling societal challenges. </a:t>
            </a:r>
          </a:p>
          <a:p>
            <a:pPr>
              <a:lnSpc>
                <a:spcPct val="120000"/>
              </a:lnSpc>
            </a:pPr>
            <a:endParaRPr lang="en-US" sz="1500" dirty="0">
              <a:solidFill>
                <a:srgbClr val="000000"/>
              </a:solidFill>
            </a:endParaRPr>
          </a:p>
          <a:p>
            <a:pPr>
              <a:lnSpc>
                <a:spcPct val="120000"/>
              </a:lnSpc>
            </a:pPr>
            <a:r>
              <a:rPr lang="en-US" sz="1500" b="1" dirty="0">
                <a:solidFill>
                  <a:srgbClr val="000000"/>
                </a:solidFill>
              </a:rPr>
              <a:t>Partnership:</a:t>
            </a:r>
            <a:r>
              <a:rPr lang="en-US" sz="1500" dirty="0">
                <a:solidFill>
                  <a:srgbClr val="000000"/>
                </a:solidFill>
              </a:rPr>
              <a:t> Three partners from three different countries</a:t>
            </a:r>
          </a:p>
          <a:p>
            <a:pPr>
              <a:lnSpc>
                <a:spcPct val="120000"/>
              </a:lnSpc>
            </a:pPr>
            <a:endParaRPr lang="en-US" sz="1500" dirty="0">
              <a:solidFill>
                <a:srgbClr val="000000"/>
              </a:solidFill>
            </a:endParaRPr>
          </a:p>
          <a:p>
            <a:pPr>
              <a:lnSpc>
                <a:spcPct val="120000"/>
              </a:lnSpc>
            </a:pPr>
            <a:r>
              <a:rPr lang="en-US" sz="1500" b="1" dirty="0">
                <a:solidFill>
                  <a:srgbClr val="000000"/>
                </a:solidFill>
              </a:rPr>
              <a:t>Budget: </a:t>
            </a:r>
            <a:r>
              <a:rPr lang="en-US" sz="1500" dirty="0">
                <a:solidFill>
                  <a:srgbClr val="000000"/>
                </a:solidFill>
              </a:rPr>
              <a:t>77 billion € for the period 2014-2020</a:t>
            </a:r>
          </a:p>
          <a:p>
            <a:pPr>
              <a:lnSpc>
                <a:spcPct val="120000"/>
              </a:lnSpc>
            </a:pPr>
            <a:endParaRPr lang="en-US" sz="1500" b="1" dirty="0">
              <a:solidFill>
                <a:srgbClr val="000000"/>
              </a:solidFill>
            </a:endParaRPr>
          </a:p>
          <a:p>
            <a:pPr>
              <a:lnSpc>
                <a:spcPct val="120000"/>
              </a:lnSpc>
            </a:pPr>
            <a:r>
              <a:rPr lang="en-US" sz="1500" b="1" dirty="0">
                <a:solidFill>
                  <a:srgbClr val="000000"/>
                </a:solidFill>
              </a:rPr>
              <a:t>EU-support: </a:t>
            </a:r>
            <a:r>
              <a:rPr lang="en-US" sz="1500" dirty="0">
                <a:solidFill>
                  <a:srgbClr val="000000"/>
                </a:solidFill>
              </a:rPr>
              <a:t>Up to 100%</a:t>
            </a:r>
          </a:p>
          <a:p>
            <a:pPr>
              <a:lnSpc>
                <a:spcPct val="120000"/>
              </a:lnSpc>
            </a:pPr>
            <a:endParaRPr lang="en-US" sz="1500" b="1" dirty="0">
              <a:solidFill>
                <a:srgbClr val="000000"/>
              </a:solidFill>
            </a:endParaRPr>
          </a:p>
          <a:p>
            <a:pPr>
              <a:lnSpc>
                <a:spcPct val="120000"/>
              </a:lnSpc>
            </a:pPr>
            <a:r>
              <a:rPr lang="en-US" sz="1500" b="1" dirty="0">
                <a:solidFill>
                  <a:srgbClr val="000000"/>
                </a:solidFill>
              </a:rPr>
              <a:t>Next deadlines: </a:t>
            </a:r>
            <a:r>
              <a:rPr lang="en-US" sz="1500" dirty="0">
                <a:solidFill>
                  <a:srgbClr val="000000"/>
                </a:solidFill>
              </a:rPr>
              <a:t>Mainly in September 2019 and </a:t>
            </a:r>
            <a:r>
              <a:rPr lang="en-US" sz="1500" dirty="0" err="1">
                <a:solidFill>
                  <a:srgbClr val="000000"/>
                </a:solidFill>
              </a:rPr>
              <a:t>Januar</a:t>
            </a:r>
            <a:r>
              <a:rPr lang="en-US" sz="1500" dirty="0">
                <a:solidFill>
                  <a:srgbClr val="000000"/>
                </a:solidFill>
              </a:rPr>
              <a:t> and Maj 2020</a:t>
            </a:r>
            <a:endParaRPr lang="en-US" sz="1500" b="1" dirty="0">
              <a:solidFill>
                <a:srgbClr val="000000"/>
              </a:solidFill>
            </a:endParaRPr>
          </a:p>
          <a:p>
            <a:endParaRPr lang="da-DK" dirty="0"/>
          </a:p>
        </p:txBody>
      </p:sp>
      <p:sp>
        <p:nvSpPr>
          <p:cNvPr id="4" name="Pladsholder til billede 3">
            <a:extLst>
              <a:ext uri="{FF2B5EF4-FFF2-40B4-BE49-F238E27FC236}">
                <a16:creationId xmlns:a16="http://schemas.microsoft.com/office/drawing/2014/main" id="{851FA3E7-A1F4-4BBF-8705-247FE8801845}"/>
              </a:ext>
            </a:extLst>
          </p:cNvPr>
          <p:cNvSpPr>
            <a:spLocks noGrp="1"/>
          </p:cNvSpPr>
          <p:nvPr>
            <p:ph type="pic" sz="quarter" idx="15"/>
          </p:nvPr>
        </p:nvSpPr>
        <p:spPr/>
      </p:sp>
      <p:sp>
        <p:nvSpPr>
          <p:cNvPr id="5" name="Pladsholder til tekst 4">
            <a:extLst>
              <a:ext uri="{FF2B5EF4-FFF2-40B4-BE49-F238E27FC236}">
                <a16:creationId xmlns:a16="http://schemas.microsoft.com/office/drawing/2014/main" id="{DD5926A4-AA3C-44AE-9360-79A8080DB89F}"/>
              </a:ext>
            </a:extLst>
          </p:cNvPr>
          <p:cNvSpPr>
            <a:spLocks noGrp="1"/>
          </p:cNvSpPr>
          <p:nvPr>
            <p:ph type="body" sz="quarter" idx="11"/>
          </p:nvPr>
        </p:nvSpPr>
        <p:spPr/>
        <p:txBody>
          <a:bodyPr/>
          <a:lstStyle/>
          <a:p>
            <a:r>
              <a:rPr lang="da-DK" dirty="0"/>
              <a:t>HORIZON 2020</a:t>
            </a:r>
          </a:p>
        </p:txBody>
      </p:sp>
      <p:pic>
        <p:nvPicPr>
          <p:cNvPr id="1026" name="Picture 2" descr="Billedresultat for Horizon 2020">
            <a:extLst>
              <a:ext uri="{FF2B5EF4-FFF2-40B4-BE49-F238E27FC236}">
                <a16:creationId xmlns:a16="http://schemas.microsoft.com/office/drawing/2014/main" id="{F331EC43-B47E-4E29-8526-D8E8E8B86D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2" y="1030141"/>
            <a:ext cx="3896423" cy="3896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588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2E312C0-5F7E-4214-9566-91BA8C32F014}"/>
              </a:ext>
            </a:extLst>
          </p:cNvPr>
          <p:cNvSpPr>
            <a:spLocks noGrp="1"/>
          </p:cNvSpPr>
          <p:nvPr>
            <p:ph type="body" sz="quarter" idx="12"/>
          </p:nvPr>
        </p:nvSpPr>
        <p:spPr>
          <a:xfrm>
            <a:off x="6239998" y="791725"/>
            <a:ext cx="3888000" cy="468000"/>
          </a:xfrm>
        </p:spPr>
        <p:txBody>
          <a:bodyPr>
            <a:normAutofit/>
          </a:bodyPr>
          <a:lstStyle/>
          <a:p>
            <a:r>
              <a:rPr lang="da-DK" dirty="0">
                <a:solidFill>
                  <a:srgbClr val="000000"/>
                </a:solidFill>
              </a:rPr>
              <a:t>LIFE</a:t>
            </a:r>
          </a:p>
        </p:txBody>
      </p:sp>
      <p:sp>
        <p:nvSpPr>
          <p:cNvPr id="3" name="Pladsholder til tekst 2">
            <a:extLst>
              <a:ext uri="{FF2B5EF4-FFF2-40B4-BE49-F238E27FC236}">
                <a16:creationId xmlns:a16="http://schemas.microsoft.com/office/drawing/2014/main" id="{5D0D5707-73AE-48AC-813A-7426F318F014}"/>
              </a:ext>
            </a:extLst>
          </p:cNvPr>
          <p:cNvSpPr>
            <a:spLocks noGrp="1"/>
          </p:cNvSpPr>
          <p:nvPr>
            <p:ph type="body" sz="quarter" idx="14"/>
          </p:nvPr>
        </p:nvSpPr>
        <p:spPr>
          <a:xfrm>
            <a:off x="6239999" y="1413777"/>
            <a:ext cx="4162187" cy="4848800"/>
          </a:xfrm>
        </p:spPr>
        <p:txBody>
          <a:bodyPr>
            <a:normAutofit/>
          </a:bodyPr>
          <a:lstStyle/>
          <a:p>
            <a:pPr>
              <a:lnSpc>
                <a:spcPct val="100000"/>
              </a:lnSpc>
            </a:pPr>
            <a:r>
              <a:rPr lang="en-US" sz="1400" b="1" dirty="0">
                <a:solidFill>
                  <a:srgbClr val="000000"/>
                </a:solidFill>
              </a:rPr>
              <a:t>Purpose: </a:t>
            </a:r>
            <a:r>
              <a:rPr lang="en-US" sz="1400" dirty="0">
                <a:solidFill>
                  <a:srgbClr val="000000"/>
                </a:solidFill>
              </a:rPr>
              <a:t>Support development and execution of the environmental goals and legislation of the EU. </a:t>
            </a:r>
          </a:p>
          <a:p>
            <a:pPr>
              <a:lnSpc>
                <a:spcPct val="100000"/>
              </a:lnSpc>
            </a:pPr>
            <a:endParaRPr lang="en-US" sz="1400" b="1" dirty="0">
              <a:solidFill>
                <a:srgbClr val="000000"/>
              </a:solidFill>
            </a:endParaRPr>
          </a:p>
          <a:p>
            <a:pPr>
              <a:lnSpc>
                <a:spcPct val="100000"/>
              </a:lnSpc>
            </a:pPr>
            <a:r>
              <a:rPr lang="en-US" sz="1400" b="1" dirty="0">
                <a:solidFill>
                  <a:srgbClr val="000000"/>
                </a:solidFill>
              </a:rPr>
              <a:t>Partnership:</a:t>
            </a:r>
            <a:r>
              <a:rPr lang="en-US" sz="1400" dirty="0">
                <a:solidFill>
                  <a:srgbClr val="000000"/>
                </a:solidFill>
              </a:rPr>
              <a:t> There is no demand for international partnership, but it will add points in the evaluation. Public authorities, universities and companies can be part of the projects.</a:t>
            </a:r>
          </a:p>
          <a:p>
            <a:pPr>
              <a:lnSpc>
                <a:spcPct val="100000"/>
              </a:lnSpc>
            </a:pPr>
            <a:endParaRPr lang="en-US" sz="1400" dirty="0">
              <a:solidFill>
                <a:srgbClr val="000000"/>
              </a:solidFill>
            </a:endParaRPr>
          </a:p>
          <a:p>
            <a:pPr>
              <a:lnSpc>
                <a:spcPct val="120000"/>
              </a:lnSpc>
            </a:pPr>
            <a:r>
              <a:rPr lang="en-US" sz="1400" b="1" dirty="0">
                <a:solidFill>
                  <a:srgbClr val="000000"/>
                </a:solidFill>
              </a:rPr>
              <a:t>Themes: </a:t>
            </a:r>
            <a:r>
              <a:rPr lang="en-US" sz="1400" dirty="0">
                <a:solidFill>
                  <a:srgbClr val="000000"/>
                </a:solidFill>
              </a:rPr>
              <a:t>Nature and biodiversity, environment, climate and information and governance.</a:t>
            </a:r>
          </a:p>
          <a:p>
            <a:pPr>
              <a:lnSpc>
                <a:spcPct val="120000"/>
              </a:lnSpc>
            </a:pPr>
            <a:endParaRPr lang="en-US" sz="1400" b="1" dirty="0">
              <a:solidFill>
                <a:srgbClr val="000000"/>
              </a:solidFill>
            </a:endParaRPr>
          </a:p>
          <a:p>
            <a:pPr>
              <a:lnSpc>
                <a:spcPct val="100000"/>
              </a:lnSpc>
            </a:pPr>
            <a:r>
              <a:rPr lang="en-US" sz="1400" b="1" dirty="0">
                <a:solidFill>
                  <a:srgbClr val="000000"/>
                </a:solidFill>
              </a:rPr>
              <a:t>EU-support: </a:t>
            </a:r>
            <a:r>
              <a:rPr lang="en-US" sz="1400" dirty="0">
                <a:solidFill>
                  <a:srgbClr val="000000"/>
                </a:solidFill>
              </a:rPr>
              <a:t>Between 55%-60%</a:t>
            </a:r>
          </a:p>
          <a:p>
            <a:pPr>
              <a:lnSpc>
                <a:spcPct val="100000"/>
              </a:lnSpc>
            </a:pPr>
            <a:endParaRPr lang="en-US" sz="1400" b="1" dirty="0">
              <a:solidFill>
                <a:srgbClr val="000000"/>
              </a:solidFill>
            </a:endParaRPr>
          </a:p>
          <a:p>
            <a:pPr>
              <a:lnSpc>
                <a:spcPct val="100000"/>
              </a:lnSpc>
            </a:pPr>
            <a:r>
              <a:rPr lang="en-US" sz="1400" b="1" dirty="0">
                <a:solidFill>
                  <a:srgbClr val="000000"/>
                </a:solidFill>
              </a:rPr>
              <a:t>Budget: </a:t>
            </a:r>
            <a:r>
              <a:rPr lang="en-US" sz="1400" dirty="0">
                <a:solidFill>
                  <a:srgbClr val="000000"/>
                </a:solidFill>
              </a:rPr>
              <a:t>3,5 billion. €</a:t>
            </a:r>
          </a:p>
          <a:p>
            <a:pPr>
              <a:lnSpc>
                <a:spcPct val="100000"/>
              </a:lnSpc>
            </a:pPr>
            <a:endParaRPr lang="en-US" sz="1400" b="1" dirty="0">
              <a:solidFill>
                <a:srgbClr val="000000"/>
              </a:solidFill>
            </a:endParaRPr>
          </a:p>
          <a:p>
            <a:pPr>
              <a:lnSpc>
                <a:spcPct val="100000"/>
              </a:lnSpc>
            </a:pPr>
            <a:r>
              <a:rPr lang="en-US" sz="1400" b="1" dirty="0">
                <a:solidFill>
                  <a:srgbClr val="000000"/>
                </a:solidFill>
              </a:rPr>
              <a:t>Deadlines: </a:t>
            </a:r>
            <a:r>
              <a:rPr lang="en-US" sz="1400" dirty="0">
                <a:solidFill>
                  <a:srgbClr val="000000"/>
                </a:solidFill>
              </a:rPr>
              <a:t>Deadline for concept notes (2-tier applications) in June 2019 and deadline for the full application January 2020. The 1-tier application has a deadline in September 2019.</a:t>
            </a:r>
          </a:p>
          <a:p>
            <a:pPr marL="0" indent="0">
              <a:lnSpc>
                <a:spcPct val="100000"/>
              </a:lnSpc>
              <a:buNone/>
            </a:pPr>
            <a:endParaRPr lang="da-DK" sz="1400" b="1" dirty="0">
              <a:solidFill>
                <a:srgbClr val="000000"/>
              </a:solidFill>
            </a:endParaRPr>
          </a:p>
        </p:txBody>
      </p:sp>
      <p:sp>
        <p:nvSpPr>
          <p:cNvPr id="5" name="Pladsholder til tekst 4">
            <a:extLst>
              <a:ext uri="{FF2B5EF4-FFF2-40B4-BE49-F238E27FC236}">
                <a16:creationId xmlns:a16="http://schemas.microsoft.com/office/drawing/2014/main" id="{CC85290B-F681-42BE-A384-45760A1B9311}"/>
              </a:ext>
            </a:extLst>
          </p:cNvPr>
          <p:cNvSpPr>
            <a:spLocks noGrp="1"/>
          </p:cNvSpPr>
          <p:nvPr>
            <p:ph type="body" sz="quarter" idx="11"/>
          </p:nvPr>
        </p:nvSpPr>
        <p:spPr/>
        <p:txBody>
          <a:bodyPr/>
          <a:lstStyle/>
          <a:p>
            <a:r>
              <a:rPr lang="da-DK" dirty="0">
                <a:solidFill>
                  <a:srgbClr val="000000"/>
                </a:solidFill>
              </a:rPr>
              <a:t>LIFE</a:t>
            </a:r>
          </a:p>
        </p:txBody>
      </p:sp>
      <p:pic>
        <p:nvPicPr>
          <p:cNvPr id="3074" name="Picture 2" descr="https://www.zealanddenmark.eu/wp-content/uploads/LIFE-logo-gr%C3%B8n-743x360.jpg">
            <a:extLst>
              <a:ext uri="{FF2B5EF4-FFF2-40B4-BE49-F238E27FC236}">
                <a16:creationId xmlns:a16="http://schemas.microsoft.com/office/drawing/2014/main" id="{29A1F119-D884-44CB-8152-F0F14E6D6F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2487089"/>
            <a:ext cx="3888000" cy="1883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196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2E312C0-5F7E-4214-9566-91BA8C32F014}"/>
              </a:ext>
            </a:extLst>
          </p:cNvPr>
          <p:cNvSpPr>
            <a:spLocks noGrp="1"/>
          </p:cNvSpPr>
          <p:nvPr>
            <p:ph type="body" sz="quarter" idx="12"/>
          </p:nvPr>
        </p:nvSpPr>
        <p:spPr/>
        <p:txBody>
          <a:bodyPr>
            <a:normAutofit/>
          </a:bodyPr>
          <a:lstStyle/>
          <a:p>
            <a:r>
              <a:rPr lang="da-DK" dirty="0"/>
              <a:t>Urban Innovative Action</a:t>
            </a:r>
          </a:p>
        </p:txBody>
      </p:sp>
      <p:sp>
        <p:nvSpPr>
          <p:cNvPr id="3" name="Pladsholder til tekst 2">
            <a:extLst>
              <a:ext uri="{FF2B5EF4-FFF2-40B4-BE49-F238E27FC236}">
                <a16:creationId xmlns:a16="http://schemas.microsoft.com/office/drawing/2014/main" id="{5D0D5707-73AE-48AC-813A-7426F318F014}"/>
              </a:ext>
            </a:extLst>
          </p:cNvPr>
          <p:cNvSpPr>
            <a:spLocks noGrp="1"/>
          </p:cNvSpPr>
          <p:nvPr>
            <p:ph type="body" sz="quarter" idx="14"/>
          </p:nvPr>
        </p:nvSpPr>
        <p:spPr/>
        <p:txBody>
          <a:bodyPr>
            <a:normAutofit/>
          </a:bodyPr>
          <a:lstStyle/>
          <a:p>
            <a:pPr>
              <a:lnSpc>
                <a:spcPct val="100000"/>
              </a:lnSpc>
            </a:pPr>
            <a:r>
              <a:rPr lang="en-US" sz="1400" b="1" dirty="0"/>
              <a:t>Purpose:  </a:t>
            </a:r>
            <a:r>
              <a:rPr lang="en-US" sz="1400" dirty="0"/>
              <a:t>Provide urban areas throughout Europe with resources to test new and unproven solutions to address urban challenges.</a:t>
            </a:r>
          </a:p>
          <a:p>
            <a:pPr marL="0" indent="0">
              <a:lnSpc>
                <a:spcPct val="100000"/>
              </a:lnSpc>
              <a:buNone/>
            </a:pPr>
            <a:endParaRPr lang="en-US" sz="1400" dirty="0"/>
          </a:p>
          <a:p>
            <a:pPr>
              <a:lnSpc>
                <a:spcPct val="100000"/>
              </a:lnSpc>
            </a:pPr>
            <a:r>
              <a:rPr lang="en-US" sz="1400" b="1" dirty="0"/>
              <a:t>Partnership:</a:t>
            </a:r>
            <a:r>
              <a:rPr lang="en-US" sz="1400" dirty="0"/>
              <a:t> No demand for transnational partnerships. The applicants need to be one or more local authorities with a collected urban population of at least 50.000 people.</a:t>
            </a:r>
          </a:p>
          <a:p>
            <a:pPr>
              <a:lnSpc>
                <a:spcPct val="100000"/>
              </a:lnSpc>
            </a:pPr>
            <a:endParaRPr lang="en-US" sz="1400" dirty="0"/>
          </a:p>
          <a:p>
            <a:pPr>
              <a:lnSpc>
                <a:spcPct val="100000"/>
              </a:lnSpc>
            </a:pPr>
            <a:r>
              <a:rPr lang="en-US" sz="1400" b="1" dirty="0"/>
              <a:t>Themes: </a:t>
            </a:r>
            <a:r>
              <a:rPr lang="en-US" sz="1400" dirty="0"/>
              <a:t>Air Quality, Circular Economy,</a:t>
            </a:r>
          </a:p>
          <a:p>
            <a:pPr>
              <a:lnSpc>
                <a:spcPct val="100000"/>
              </a:lnSpc>
            </a:pPr>
            <a:r>
              <a:rPr lang="en-US" sz="1400" dirty="0"/>
              <a:t>Culture and cultural heritage, and Demographic change</a:t>
            </a:r>
          </a:p>
          <a:p>
            <a:pPr marL="0" indent="0">
              <a:lnSpc>
                <a:spcPct val="100000"/>
              </a:lnSpc>
              <a:buNone/>
            </a:pPr>
            <a:endParaRPr lang="en-US" sz="1400" dirty="0"/>
          </a:p>
          <a:p>
            <a:pPr>
              <a:lnSpc>
                <a:spcPct val="100000"/>
              </a:lnSpc>
            </a:pPr>
            <a:r>
              <a:rPr lang="en-US" sz="1400" b="1" dirty="0"/>
              <a:t>EU-support:</a:t>
            </a:r>
            <a:r>
              <a:rPr lang="en-US" sz="1400" dirty="0"/>
              <a:t> 80%.</a:t>
            </a:r>
          </a:p>
          <a:p>
            <a:pPr>
              <a:lnSpc>
                <a:spcPct val="100000"/>
              </a:lnSpc>
            </a:pPr>
            <a:endParaRPr lang="en-US" sz="1400" dirty="0"/>
          </a:p>
          <a:p>
            <a:pPr>
              <a:lnSpc>
                <a:spcPct val="100000"/>
              </a:lnSpc>
            </a:pPr>
            <a:r>
              <a:rPr lang="en-US" sz="1400" b="1" dirty="0"/>
              <a:t>Budget:</a:t>
            </a:r>
            <a:r>
              <a:rPr lang="en-US" sz="1400" dirty="0"/>
              <a:t> 372 million €, Pr. project: up to 5 million €</a:t>
            </a:r>
          </a:p>
          <a:p>
            <a:pPr>
              <a:lnSpc>
                <a:spcPct val="100000"/>
              </a:lnSpc>
            </a:pPr>
            <a:endParaRPr lang="en-US" sz="1400" dirty="0"/>
          </a:p>
          <a:p>
            <a:pPr>
              <a:lnSpc>
                <a:spcPct val="100000"/>
              </a:lnSpc>
            </a:pPr>
            <a:r>
              <a:rPr lang="en-US" sz="1400" b="1" dirty="0"/>
              <a:t>Deadlines:</a:t>
            </a:r>
            <a:r>
              <a:rPr lang="en-US" sz="1400" dirty="0"/>
              <a:t> Launch of call is September 2019</a:t>
            </a:r>
          </a:p>
        </p:txBody>
      </p:sp>
      <p:sp>
        <p:nvSpPr>
          <p:cNvPr id="5" name="Pladsholder til tekst 4">
            <a:extLst>
              <a:ext uri="{FF2B5EF4-FFF2-40B4-BE49-F238E27FC236}">
                <a16:creationId xmlns:a16="http://schemas.microsoft.com/office/drawing/2014/main" id="{CC85290B-F681-42BE-A384-45760A1B9311}"/>
              </a:ext>
            </a:extLst>
          </p:cNvPr>
          <p:cNvSpPr>
            <a:spLocks noGrp="1"/>
          </p:cNvSpPr>
          <p:nvPr>
            <p:ph type="body" sz="quarter" idx="11"/>
          </p:nvPr>
        </p:nvSpPr>
        <p:spPr/>
        <p:txBody>
          <a:bodyPr/>
          <a:lstStyle/>
          <a:p>
            <a:r>
              <a:rPr lang="da-DK" dirty="0"/>
              <a:t>URBAN INNOVATIVE ACTION</a:t>
            </a:r>
          </a:p>
        </p:txBody>
      </p:sp>
      <p:pic>
        <p:nvPicPr>
          <p:cNvPr id="1026" name="Picture 2" descr="https://uia-initiative.eu/sites/default/files/logo_uia_2.png">
            <a:extLst>
              <a:ext uri="{FF2B5EF4-FFF2-40B4-BE49-F238E27FC236}">
                <a16:creationId xmlns:a16="http://schemas.microsoft.com/office/drawing/2014/main" id="{2CE07EFC-A56C-49AA-9F50-D651909314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1" y="2355081"/>
            <a:ext cx="3888000" cy="1949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999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9CF0F3BF-D2E5-4754-BC8E-D4C7C9EDED23}"/>
              </a:ext>
            </a:extLst>
          </p:cNvPr>
          <p:cNvSpPr>
            <a:spLocks noGrp="1"/>
          </p:cNvSpPr>
          <p:nvPr>
            <p:ph type="body" sz="quarter" idx="12"/>
          </p:nvPr>
        </p:nvSpPr>
        <p:spPr>
          <a:xfrm>
            <a:off x="6239999" y="752800"/>
            <a:ext cx="3888000" cy="468000"/>
          </a:xfrm>
        </p:spPr>
        <p:txBody>
          <a:bodyPr>
            <a:normAutofit fontScale="92500"/>
          </a:bodyPr>
          <a:lstStyle/>
          <a:p>
            <a:r>
              <a:rPr lang="da-DK" dirty="0" err="1"/>
              <a:t>Interreg</a:t>
            </a:r>
            <a:r>
              <a:rPr lang="da-DK" dirty="0"/>
              <a:t> North Sea Region</a:t>
            </a:r>
          </a:p>
        </p:txBody>
      </p:sp>
      <p:sp>
        <p:nvSpPr>
          <p:cNvPr id="3" name="Pladsholder til tekst 2">
            <a:extLst>
              <a:ext uri="{FF2B5EF4-FFF2-40B4-BE49-F238E27FC236}">
                <a16:creationId xmlns:a16="http://schemas.microsoft.com/office/drawing/2014/main" id="{402EB64B-1CFB-45F1-9862-092AD5EA3325}"/>
              </a:ext>
            </a:extLst>
          </p:cNvPr>
          <p:cNvSpPr>
            <a:spLocks noGrp="1"/>
          </p:cNvSpPr>
          <p:nvPr>
            <p:ph type="body" sz="quarter" idx="14"/>
          </p:nvPr>
        </p:nvSpPr>
        <p:spPr>
          <a:xfrm>
            <a:off x="6239999" y="1350294"/>
            <a:ext cx="4066757" cy="4500000"/>
          </a:xfrm>
        </p:spPr>
        <p:txBody>
          <a:bodyPr>
            <a:normAutofit/>
          </a:bodyPr>
          <a:lstStyle/>
          <a:p>
            <a:pPr>
              <a:lnSpc>
                <a:spcPct val="100000"/>
              </a:lnSpc>
            </a:pPr>
            <a:r>
              <a:rPr lang="en-US" sz="1400" b="1" dirty="0"/>
              <a:t>Purpose:</a:t>
            </a:r>
            <a:r>
              <a:rPr lang="en-US" sz="1400" dirty="0"/>
              <a:t> Support development and foster sustained economic growth across the region. </a:t>
            </a:r>
          </a:p>
          <a:p>
            <a:pPr>
              <a:lnSpc>
                <a:spcPct val="100000"/>
              </a:lnSpc>
            </a:pPr>
            <a:endParaRPr lang="en-US" sz="1400" b="1" dirty="0"/>
          </a:p>
          <a:p>
            <a:pPr>
              <a:lnSpc>
                <a:spcPct val="100000"/>
              </a:lnSpc>
            </a:pPr>
            <a:r>
              <a:rPr lang="en-US" sz="1400" b="1" dirty="0"/>
              <a:t>Partnership:</a:t>
            </a:r>
            <a:r>
              <a:rPr lang="en-US" sz="1400" dirty="0"/>
              <a:t> Minimum 2 countries - companies (especially SME’s), universities, public authorities and NGO’s</a:t>
            </a:r>
          </a:p>
          <a:p>
            <a:pPr>
              <a:lnSpc>
                <a:spcPct val="100000"/>
              </a:lnSpc>
            </a:pPr>
            <a:endParaRPr lang="en-US" sz="1400" dirty="0"/>
          </a:p>
          <a:p>
            <a:pPr>
              <a:lnSpc>
                <a:spcPct val="100000"/>
              </a:lnSpc>
            </a:pPr>
            <a:r>
              <a:rPr lang="en-US" sz="1400" b="1" dirty="0"/>
              <a:t>Countries:</a:t>
            </a:r>
            <a:r>
              <a:rPr lang="en-US" sz="1400" dirty="0"/>
              <a:t> 49 regions in Norway, Sweden, Denmark, Germany, The Netherlands, Belgium and Great Britain.</a:t>
            </a:r>
          </a:p>
          <a:p>
            <a:pPr>
              <a:lnSpc>
                <a:spcPct val="100000"/>
              </a:lnSpc>
            </a:pPr>
            <a:endParaRPr lang="en-US" sz="1400" dirty="0"/>
          </a:p>
          <a:p>
            <a:pPr>
              <a:lnSpc>
                <a:spcPct val="100000"/>
              </a:lnSpc>
            </a:pPr>
            <a:r>
              <a:rPr lang="en-US" sz="1400" b="1" dirty="0"/>
              <a:t>Themes</a:t>
            </a:r>
            <a:r>
              <a:rPr lang="en-US" sz="1400" dirty="0"/>
              <a:t>: Thinking growth, Eco-innovation, Sustainable North Sea Region, and Green transport and mobility</a:t>
            </a:r>
          </a:p>
          <a:p>
            <a:pPr>
              <a:lnSpc>
                <a:spcPct val="100000"/>
              </a:lnSpc>
            </a:pPr>
            <a:endParaRPr lang="en-US" sz="1400" dirty="0"/>
          </a:p>
          <a:p>
            <a:pPr>
              <a:lnSpc>
                <a:spcPct val="100000"/>
              </a:lnSpc>
            </a:pPr>
            <a:r>
              <a:rPr lang="en-US" sz="1400" b="1" dirty="0"/>
              <a:t>EU-support:</a:t>
            </a:r>
            <a:r>
              <a:rPr lang="en-US" sz="1400" dirty="0"/>
              <a:t> 50%</a:t>
            </a:r>
          </a:p>
          <a:p>
            <a:pPr>
              <a:lnSpc>
                <a:spcPct val="100000"/>
              </a:lnSpc>
            </a:pPr>
            <a:endParaRPr lang="en-US" sz="1400" dirty="0"/>
          </a:p>
          <a:p>
            <a:pPr>
              <a:lnSpc>
                <a:spcPct val="100000"/>
              </a:lnSpc>
            </a:pPr>
            <a:r>
              <a:rPr lang="en-US" sz="1400" b="1" dirty="0"/>
              <a:t>Deadlines:</a:t>
            </a:r>
            <a:r>
              <a:rPr lang="en-US" sz="1400" dirty="0"/>
              <a:t> </a:t>
            </a:r>
          </a:p>
          <a:p>
            <a:pPr marL="0" indent="0">
              <a:lnSpc>
                <a:spcPct val="100000"/>
              </a:lnSpc>
              <a:buNone/>
            </a:pPr>
            <a:r>
              <a:rPr lang="en-US" sz="1400" dirty="0"/>
              <a:t>	</a:t>
            </a:r>
            <a:r>
              <a:rPr lang="en-US" sz="1400" b="1" dirty="0"/>
              <a:t>Call 12:</a:t>
            </a:r>
            <a:r>
              <a:rPr lang="en-US" sz="1400" dirty="0"/>
              <a:t> expressions of interest 28 	June 2019 - 11 October 2019.</a:t>
            </a:r>
          </a:p>
        </p:txBody>
      </p:sp>
      <p:sp>
        <p:nvSpPr>
          <p:cNvPr id="5" name="Pladsholder til tekst 4">
            <a:extLst>
              <a:ext uri="{FF2B5EF4-FFF2-40B4-BE49-F238E27FC236}">
                <a16:creationId xmlns:a16="http://schemas.microsoft.com/office/drawing/2014/main" id="{CF307512-DA0D-4085-AB7E-D5DEC83DBA84}"/>
              </a:ext>
            </a:extLst>
          </p:cNvPr>
          <p:cNvSpPr>
            <a:spLocks noGrp="1"/>
          </p:cNvSpPr>
          <p:nvPr>
            <p:ph type="body" sz="quarter" idx="11"/>
          </p:nvPr>
        </p:nvSpPr>
        <p:spPr/>
        <p:txBody>
          <a:bodyPr/>
          <a:lstStyle/>
          <a:p>
            <a:r>
              <a:rPr lang="da-DK" dirty="0"/>
              <a:t>INTERREG NORDSØ</a:t>
            </a:r>
          </a:p>
        </p:txBody>
      </p:sp>
      <p:pic>
        <p:nvPicPr>
          <p:cNvPr id="3074" name="Picture 2" descr="Interreg NordsÃ¸en.png (1)">
            <a:extLst>
              <a:ext uri="{FF2B5EF4-FFF2-40B4-BE49-F238E27FC236}">
                <a16:creationId xmlns:a16="http://schemas.microsoft.com/office/drawing/2014/main" id="{1F4F4FAF-EA3E-4DA3-B1B9-A1FB15DED323}"/>
              </a:ext>
            </a:extLst>
          </p:cNvPr>
          <p:cNvPicPr>
            <a:picLocks noGrp="1" noChangeAspect="1" noChangeArrowheads="1"/>
          </p:cNvPicPr>
          <p:nvPr>
            <p:ph type="pic" sz="quarter" idx="15"/>
          </p:nvPr>
        </p:nvPicPr>
        <p:blipFill>
          <a:blip r:embed="rId3">
            <a:extLst>
              <a:ext uri="{28A0092B-C50C-407E-A947-70E740481C1C}">
                <a14:useLocalDpi xmlns:a14="http://schemas.microsoft.com/office/drawing/2010/main" val="0"/>
              </a:ext>
            </a:extLst>
          </a:blip>
          <a:srcRect t="12609" b="1260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883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69F7C77C-85EE-44DB-8EEE-BA833F09DC6C}"/>
              </a:ext>
            </a:extLst>
          </p:cNvPr>
          <p:cNvSpPr>
            <a:spLocks noGrp="1"/>
          </p:cNvSpPr>
          <p:nvPr>
            <p:ph type="body" sz="quarter" idx="12"/>
          </p:nvPr>
        </p:nvSpPr>
        <p:spPr/>
        <p:txBody>
          <a:bodyPr>
            <a:normAutofit/>
          </a:bodyPr>
          <a:lstStyle/>
          <a:p>
            <a:r>
              <a:rPr lang="da-DK" dirty="0" err="1"/>
              <a:t>Interreg</a:t>
            </a:r>
            <a:r>
              <a:rPr lang="da-DK" dirty="0"/>
              <a:t> </a:t>
            </a:r>
            <a:r>
              <a:rPr lang="da-DK" dirty="0" err="1"/>
              <a:t>Baltic</a:t>
            </a:r>
            <a:r>
              <a:rPr lang="da-DK" dirty="0"/>
              <a:t> Sea Region</a:t>
            </a:r>
          </a:p>
        </p:txBody>
      </p:sp>
      <p:sp>
        <p:nvSpPr>
          <p:cNvPr id="3" name="Pladsholder til tekst 2">
            <a:extLst>
              <a:ext uri="{FF2B5EF4-FFF2-40B4-BE49-F238E27FC236}">
                <a16:creationId xmlns:a16="http://schemas.microsoft.com/office/drawing/2014/main" id="{246A993C-E122-44A7-933B-4AC4E2956564}"/>
              </a:ext>
            </a:extLst>
          </p:cNvPr>
          <p:cNvSpPr>
            <a:spLocks noGrp="1"/>
          </p:cNvSpPr>
          <p:nvPr>
            <p:ph type="body" sz="quarter" idx="14"/>
          </p:nvPr>
        </p:nvSpPr>
        <p:spPr/>
        <p:txBody>
          <a:bodyPr>
            <a:normAutofit fontScale="92500" lnSpcReduction="10000"/>
          </a:bodyPr>
          <a:lstStyle/>
          <a:p>
            <a:pPr>
              <a:lnSpc>
                <a:spcPct val="100000"/>
              </a:lnSpc>
            </a:pPr>
            <a:r>
              <a:rPr lang="en-US" sz="1400" b="1" dirty="0"/>
              <a:t>Purpose:</a:t>
            </a:r>
            <a:r>
              <a:rPr lang="en-US" sz="1400" dirty="0"/>
              <a:t> Support integrated territorial development and cooperation for a more innovative, better accessible and sustainable Baltic Sea region</a:t>
            </a:r>
          </a:p>
          <a:p>
            <a:pPr>
              <a:lnSpc>
                <a:spcPct val="100000"/>
              </a:lnSpc>
            </a:pPr>
            <a:endParaRPr lang="en-US" sz="1400" b="1" dirty="0"/>
          </a:p>
          <a:p>
            <a:pPr>
              <a:lnSpc>
                <a:spcPct val="100000"/>
              </a:lnSpc>
            </a:pPr>
            <a:r>
              <a:rPr lang="en-US" sz="1400" b="1" dirty="0"/>
              <a:t>Partnership:</a:t>
            </a:r>
            <a:r>
              <a:rPr lang="en-US" sz="1400" dirty="0"/>
              <a:t> Local, regional and national authorities, universities, educational institutions, NGO’s and companies.</a:t>
            </a:r>
          </a:p>
          <a:p>
            <a:pPr>
              <a:lnSpc>
                <a:spcPct val="100000"/>
              </a:lnSpc>
            </a:pPr>
            <a:endParaRPr lang="en-US" sz="1400" dirty="0"/>
          </a:p>
          <a:p>
            <a:pPr>
              <a:lnSpc>
                <a:spcPct val="100000"/>
              </a:lnSpc>
            </a:pPr>
            <a:r>
              <a:rPr lang="en-US" sz="1400" b="1" dirty="0"/>
              <a:t>Countries: </a:t>
            </a:r>
            <a:r>
              <a:rPr lang="en-US" sz="1400" dirty="0"/>
              <a:t>11 countries</a:t>
            </a:r>
            <a:r>
              <a:rPr lang="en-US" sz="1400" b="1" dirty="0"/>
              <a:t>:</a:t>
            </a:r>
            <a:r>
              <a:rPr lang="en-US" sz="1400" dirty="0"/>
              <a:t> 8 EU-member states and 3 partner countries.</a:t>
            </a:r>
          </a:p>
          <a:p>
            <a:pPr>
              <a:lnSpc>
                <a:spcPct val="100000"/>
              </a:lnSpc>
            </a:pPr>
            <a:endParaRPr lang="en-US" sz="1400" dirty="0"/>
          </a:p>
          <a:p>
            <a:pPr>
              <a:lnSpc>
                <a:spcPct val="100000"/>
              </a:lnSpc>
            </a:pPr>
            <a:r>
              <a:rPr lang="en-US" sz="1400" b="1" dirty="0"/>
              <a:t>Themes</a:t>
            </a:r>
            <a:r>
              <a:rPr lang="en-US" sz="1400" dirty="0"/>
              <a:t>: Capacity for innovation, Efficient management of natural resources, Sustainable transport, and Coordination of the EU Strategy for the Baltic Sea Region</a:t>
            </a:r>
          </a:p>
          <a:p>
            <a:pPr>
              <a:lnSpc>
                <a:spcPct val="100000"/>
              </a:lnSpc>
            </a:pPr>
            <a:endParaRPr lang="en-US" sz="1400" dirty="0"/>
          </a:p>
          <a:p>
            <a:pPr>
              <a:lnSpc>
                <a:spcPct val="100000"/>
              </a:lnSpc>
            </a:pPr>
            <a:r>
              <a:rPr lang="en-US" sz="1400" b="1" dirty="0"/>
              <a:t>Partnerships:</a:t>
            </a:r>
            <a:r>
              <a:rPr lang="en-US" sz="1400" dirty="0"/>
              <a:t> At least 3 partners from at least 3 different countries</a:t>
            </a:r>
          </a:p>
          <a:p>
            <a:pPr>
              <a:lnSpc>
                <a:spcPct val="100000"/>
              </a:lnSpc>
            </a:pPr>
            <a:endParaRPr lang="en-US" sz="1400" dirty="0"/>
          </a:p>
          <a:p>
            <a:pPr>
              <a:lnSpc>
                <a:spcPct val="100000"/>
              </a:lnSpc>
            </a:pPr>
            <a:r>
              <a:rPr lang="en-US" sz="1400" b="1" dirty="0"/>
              <a:t>EU-support:</a:t>
            </a:r>
            <a:r>
              <a:rPr lang="en-US" sz="1400" dirty="0"/>
              <a:t> Up to 85 %</a:t>
            </a:r>
          </a:p>
          <a:p>
            <a:pPr>
              <a:lnSpc>
                <a:spcPct val="100000"/>
              </a:lnSpc>
            </a:pPr>
            <a:endParaRPr lang="en-US" sz="1400" dirty="0"/>
          </a:p>
          <a:p>
            <a:pPr>
              <a:lnSpc>
                <a:spcPct val="100000"/>
              </a:lnSpc>
            </a:pPr>
            <a:r>
              <a:rPr lang="en-US" sz="1400" b="1" dirty="0"/>
              <a:t>Deadlines:</a:t>
            </a:r>
            <a:r>
              <a:rPr lang="en-US" sz="1400" dirty="0"/>
              <a:t> Ultimo 2019.</a:t>
            </a:r>
          </a:p>
          <a:p>
            <a:pPr>
              <a:lnSpc>
                <a:spcPct val="100000"/>
              </a:lnSpc>
            </a:pPr>
            <a:endParaRPr lang="da-DK" sz="1400" dirty="0"/>
          </a:p>
        </p:txBody>
      </p:sp>
      <p:sp>
        <p:nvSpPr>
          <p:cNvPr id="5" name="Pladsholder til tekst 4">
            <a:extLst>
              <a:ext uri="{FF2B5EF4-FFF2-40B4-BE49-F238E27FC236}">
                <a16:creationId xmlns:a16="http://schemas.microsoft.com/office/drawing/2014/main" id="{DD30E1EB-A6D7-4FB0-A5A9-69752F8FCFA0}"/>
              </a:ext>
            </a:extLst>
          </p:cNvPr>
          <p:cNvSpPr>
            <a:spLocks noGrp="1"/>
          </p:cNvSpPr>
          <p:nvPr>
            <p:ph type="body" sz="quarter" idx="11"/>
          </p:nvPr>
        </p:nvSpPr>
        <p:spPr/>
        <p:txBody>
          <a:bodyPr/>
          <a:lstStyle/>
          <a:p>
            <a:r>
              <a:rPr lang="da-DK" dirty="0"/>
              <a:t>INTERREG ØSTERSØ</a:t>
            </a:r>
          </a:p>
        </p:txBody>
      </p:sp>
      <p:pic>
        <p:nvPicPr>
          <p:cNvPr id="2050" name="Picture 2" descr="ÃstersÃ¸programmet.png">
            <a:extLst>
              <a:ext uri="{FF2B5EF4-FFF2-40B4-BE49-F238E27FC236}">
                <a16:creationId xmlns:a16="http://schemas.microsoft.com/office/drawing/2014/main" id="{F97E9BA4-E014-41A4-AE03-53C05CFDF67B}"/>
              </a:ext>
            </a:extLst>
          </p:cNvPr>
          <p:cNvPicPr>
            <a:picLocks noGrp="1" noChangeAspect="1" noChangeArrowheads="1"/>
          </p:cNvPicPr>
          <p:nvPr>
            <p:ph type="pic" sz="quarter" idx="15"/>
          </p:nvPr>
        </p:nvPicPr>
        <p:blipFill>
          <a:blip r:embed="rId3">
            <a:extLst>
              <a:ext uri="{28A0092B-C50C-407E-A947-70E740481C1C}">
                <a14:useLocalDpi xmlns:a14="http://schemas.microsoft.com/office/drawing/2010/main" val="0"/>
              </a:ext>
            </a:extLst>
          </a:blip>
          <a:srcRect t="4063" b="406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922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2E312C0-5F7E-4214-9566-91BA8C32F014}"/>
              </a:ext>
            </a:extLst>
          </p:cNvPr>
          <p:cNvSpPr>
            <a:spLocks noGrp="1"/>
          </p:cNvSpPr>
          <p:nvPr>
            <p:ph type="body" sz="quarter" idx="12"/>
          </p:nvPr>
        </p:nvSpPr>
        <p:spPr/>
        <p:txBody>
          <a:bodyPr>
            <a:normAutofit/>
          </a:bodyPr>
          <a:lstStyle/>
          <a:p>
            <a:r>
              <a:rPr lang="da-DK" dirty="0"/>
              <a:t>Interreg Europe</a:t>
            </a:r>
          </a:p>
        </p:txBody>
      </p:sp>
      <p:sp>
        <p:nvSpPr>
          <p:cNvPr id="3" name="Pladsholder til tekst 2">
            <a:extLst>
              <a:ext uri="{FF2B5EF4-FFF2-40B4-BE49-F238E27FC236}">
                <a16:creationId xmlns:a16="http://schemas.microsoft.com/office/drawing/2014/main" id="{5D0D5707-73AE-48AC-813A-7426F318F014}"/>
              </a:ext>
            </a:extLst>
          </p:cNvPr>
          <p:cNvSpPr>
            <a:spLocks noGrp="1"/>
          </p:cNvSpPr>
          <p:nvPr>
            <p:ph type="body" sz="quarter" idx="14"/>
          </p:nvPr>
        </p:nvSpPr>
        <p:spPr/>
        <p:txBody>
          <a:bodyPr>
            <a:normAutofit/>
          </a:bodyPr>
          <a:lstStyle/>
          <a:p>
            <a:pPr>
              <a:lnSpc>
                <a:spcPct val="100000"/>
              </a:lnSpc>
            </a:pPr>
            <a:r>
              <a:rPr lang="en-US" sz="1400" b="1" dirty="0"/>
              <a:t>Purpose: </a:t>
            </a:r>
            <a:r>
              <a:rPr lang="en-US" sz="1400" dirty="0"/>
              <a:t>Creating an environment and opportunities for sharing solutions, we aim to ensure that government investment, innovation and implementation efforts all lead to integrated and sustainable impact for people and place. </a:t>
            </a:r>
          </a:p>
          <a:p>
            <a:pPr>
              <a:lnSpc>
                <a:spcPct val="100000"/>
              </a:lnSpc>
            </a:pPr>
            <a:endParaRPr lang="en-US" sz="1400" dirty="0"/>
          </a:p>
          <a:p>
            <a:pPr>
              <a:lnSpc>
                <a:spcPct val="100000"/>
              </a:lnSpc>
            </a:pPr>
            <a:r>
              <a:rPr lang="en-US" sz="1400" b="1" dirty="0"/>
              <a:t>Partnerships:</a:t>
            </a:r>
            <a:r>
              <a:rPr lang="en-US" sz="1400" dirty="0"/>
              <a:t> Public authorities from at least 3 countries. Typically 5-10 partners.</a:t>
            </a:r>
          </a:p>
          <a:p>
            <a:pPr>
              <a:lnSpc>
                <a:spcPct val="100000"/>
              </a:lnSpc>
            </a:pPr>
            <a:endParaRPr lang="en-US" sz="1400" b="1" dirty="0"/>
          </a:p>
          <a:p>
            <a:pPr>
              <a:lnSpc>
                <a:spcPct val="100000"/>
              </a:lnSpc>
            </a:pPr>
            <a:r>
              <a:rPr lang="en-US" sz="1400" b="1" dirty="0"/>
              <a:t>Countries: </a:t>
            </a:r>
            <a:r>
              <a:rPr lang="en-US" sz="1400" dirty="0"/>
              <a:t>All 28 EU-member states.</a:t>
            </a:r>
          </a:p>
          <a:p>
            <a:pPr>
              <a:lnSpc>
                <a:spcPct val="100000"/>
              </a:lnSpc>
            </a:pPr>
            <a:endParaRPr lang="en-US" sz="1400" dirty="0"/>
          </a:p>
          <a:p>
            <a:pPr>
              <a:lnSpc>
                <a:spcPct val="100000"/>
              </a:lnSpc>
            </a:pPr>
            <a:r>
              <a:rPr lang="en-US" sz="1400" b="1" dirty="0"/>
              <a:t>Themes</a:t>
            </a:r>
            <a:r>
              <a:rPr lang="en-US" sz="1400" dirty="0"/>
              <a:t>: Research and innovation, SME competitiveness, Low-carbon economy, and Environment and resource efficiency</a:t>
            </a:r>
          </a:p>
          <a:p>
            <a:pPr>
              <a:lnSpc>
                <a:spcPct val="100000"/>
              </a:lnSpc>
            </a:pPr>
            <a:endParaRPr lang="en-US" sz="1400" dirty="0"/>
          </a:p>
          <a:p>
            <a:pPr>
              <a:lnSpc>
                <a:spcPct val="100000"/>
              </a:lnSpc>
            </a:pPr>
            <a:r>
              <a:rPr lang="en-US" sz="1400" b="1" dirty="0"/>
              <a:t>EU-support:</a:t>
            </a:r>
            <a:r>
              <a:rPr lang="en-US" sz="1400" dirty="0"/>
              <a:t> 85% for public authorities, 75% for private non-profits and 50% for Norwegian partners.</a:t>
            </a:r>
          </a:p>
          <a:p>
            <a:pPr>
              <a:lnSpc>
                <a:spcPct val="100000"/>
              </a:lnSpc>
            </a:pPr>
            <a:endParaRPr lang="en-US" sz="1400" dirty="0"/>
          </a:p>
          <a:p>
            <a:pPr>
              <a:lnSpc>
                <a:spcPct val="100000"/>
              </a:lnSpc>
            </a:pPr>
            <a:r>
              <a:rPr lang="en-US" sz="1400" b="1" dirty="0"/>
              <a:t>Budget</a:t>
            </a:r>
            <a:r>
              <a:rPr lang="en-US" sz="1400" dirty="0"/>
              <a:t>: 359 million €</a:t>
            </a:r>
          </a:p>
          <a:p>
            <a:pPr>
              <a:lnSpc>
                <a:spcPct val="100000"/>
              </a:lnSpc>
            </a:pPr>
            <a:endParaRPr lang="da-DK" sz="1400" dirty="0"/>
          </a:p>
        </p:txBody>
      </p:sp>
      <p:sp>
        <p:nvSpPr>
          <p:cNvPr id="5" name="Pladsholder til tekst 4">
            <a:extLst>
              <a:ext uri="{FF2B5EF4-FFF2-40B4-BE49-F238E27FC236}">
                <a16:creationId xmlns:a16="http://schemas.microsoft.com/office/drawing/2014/main" id="{CC85290B-F681-42BE-A384-45760A1B9311}"/>
              </a:ext>
            </a:extLst>
          </p:cNvPr>
          <p:cNvSpPr>
            <a:spLocks noGrp="1"/>
          </p:cNvSpPr>
          <p:nvPr>
            <p:ph type="body" sz="quarter" idx="11"/>
          </p:nvPr>
        </p:nvSpPr>
        <p:spPr/>
        <p:txBody>
          <a:bodyPr/>
          <a:lstStyle/>
          <a:p>
            <a:r>
              <a:rPr lang="da-DK" dirty="0"/>
              <a:t>INTERREG EUROPE</a:t>
            </a:r>
          </a:p>
        </p:txBody>
      </p:sp>
      <p:pic>
        <p:nvPicPr>
          <p:cNvPr id="4098" name="Picture 2" descr="origami_QUADRI.jpg (2)">
            <a:extLst>
              <a:ext uri="{FF2B5EF4-FFF2-40B4-BE49-F238E27FC236}">
                <a16:creationId xmlns:a16="http://schemas.microsoft.com/office/drawing/2014/main" id="{70F79DBB-476F-42EB-B62A-12B4DDB79334}"/>
              </a:ext>
            </a:extLst>
          </p:cNvPr>
          <p:cNvPicPr>
            <a:picLocks noGrp="1" noChangeAspect="1" noChangeArrowheads="1"/>
          </p:cNvPicPr>
          <p:nvPr>
            <p:ph type="pic" sz="quarter" idx="15"/>
          </p:nvPr>
        </p:nvPicPr>
        <p:blipFill>
          <a:blip r:embed="rId3">
            <a:extLst>
              <a:ext uri="{28A0092B-C50C-407E-A947-70E740481C1C}">
                <a14:useLocalDpi xmlns:a14="http://schemas.microsoft.com/office/drawing/2010/main" val="0"/>
              </a:ext>
            </a:extLst>
          </a:blip>
          <a:srcRect l="156" r="15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303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2E312C0-5F7E-4214-9566-91BA8C32F014}"/>
              </a:ext>
            </a:extLst>
          </p:cNvPr>
          <p:cNvSpPr>
            <a:spLocks noGrp="1"/>
          </p:cNvSpPr>
          <p:nvPr>
            <p:ph type="body" sz="quarter" idx="12"/>
          </p:nvPr>
        </p:nvSpPr>
        <p:spPr>
          <a:xfrm>
            <a:off x="6239999" y="1005777"/>
            <a:ext cx="3888000" cy="468000"/>
          </a:xfrm>
        </p:spPr>
        <p:txBody>
          <a:bodyPr>
            <a:normAutofit fontScale="62500" lnSpcReduction="20000"/>
          </a:bodyPr>
          <a:lstStyle/>
          <a:p>
            <a:r>
              <a:rPr lang="da-DK" dirty="0" err="1"/>
              <a:t>Interreg</a:t>
            </a:r>
            <a:r>
              <a:rPr lang="da-DK" dirty="0"/>
              <a:t> </a:t>
            </a:r>
            <a:r>
              <a:rPr lang="da-DK" dirty="0" err="1"/>
              <a:t>Öresund</a:t>
            </a:r>
            <a:r>
              <a:rPr lang="da-DK" dirty="0"/>
              <a:t>-Kattegat-Skagerrak</a:t>
            </a:r>
          </a:p>
        </p:txBody>
      </p:sp>
      <p:sp>
        <p:nvSpPr>
          <p:cNvPr id="3" name="Pladsholder til tekst 2">
            <a:extLst>
              <a:ext uri="{FF2B5EF4-FFF2-40B4-BE49-F238E27FC236}">
                <a16:creationId xmlns:a16="http://schemas.microsoft.com/office/drawing/2014/main" id="{5D0D5707-73AE-48AC-813A-7426F318F014}"/>
              </a:ext>
            </a:extLst>
          </p:cNvPr>
          <p:cNvSpPr>
            <a:spLocks noGrp="1"/>
          </p:cNvSpPr>
          <p:nvPr>
            <p:ph type="body" sz="quarter" idx="14"/>
          </p:nvPr>
        </p:nvSpPr>
        <p:spPr>
          <a:xfrm>
            <a:off x="6239999" y="1473778"/>
            <a:ext cx="3888000" cy="4221459"/>
          </a:xfrm>
        </p:spPr>
        <p:txBody>
          <a:bodyPr>
            <a:normAutofit fontScale="92500" lnSpcReduction="10000"/>
          </a:bodyPr>
          <a:lstStyle/>
          <a:p>
            <a:pPr>
              <a:lnSpc>
                <a:spcPct val="120000"/>
              </a:lnSpc>
            </a:pPr>
            <a:r>
              <a:rPr lang="en-US" sz="1200" b="1" dirty="0">
                <a:solidFill>
                  <a:srgbClr val="000000"/>
                </a:solidFill>
              </a:rPr>
              <a:t>Purpose:  </a:t>
            </a:r>
            <a:r>
              <a:rPr lang="en-US" sz="1200" dirty="0">
                <a:solidFill>
                  <a:srgbClr val="000000"/>
                </a:solidFill>
              </a:rPr>
              <a:t>Address the most important cross-border challenges linked to the implementation of the Europe 2020 strategy in this dynamic cross-border region, which includes the metropolitan regions of Copenhagen-Malmö, Gothenburg and Oslo as well as rural areas.</a:t>
            </a:r>
          </a:p>
          <a:p>
            <a:pPr>
              <a:lnSpc>
                <a:spcPct val="120000"/>
              </a:lnSpc>
            </a:pPr>
            <a:endParaRPr lang="en-US" sz="1200" dirty="0">
              <a:solidFill>
                <a:srgbClr val="000000"/>
              </a:solidFill>
            </a:endParaRPr>
          </a:p>
          <a:p>
            <a:pPr>
              <a:lnSpc>
                <a:spcPct val="120000"/>
              </a:lnSpc>
            </a:pPr>
            <a:r>
              <a:rPr lang="en-US" sz="1200" b="1" dirty="0">
                <a:solidFill>
                  <a:srgbClr val="000000"/>
                </a:solidFill>
              </a:rPr>
              <a:t>Partnerships:</a:t>
            </a:r>
            <a:r>
              <a:rPr lang="en-US" sz="1200" dirty="0">
                <a:solidFill>
                  <a:srgbClr val="000000"/>
                </a:solidFill>
              </a:rPr>
              <a:t> At least 2 partners from 2 different countries.</a:t>
            </a:r>
            <a:endParaRPr lang="en-US" sz="1200" b="1" dirty="0">
              <a:solidFill>
                <a:srgbClr val="000000"/>
              </a:solidFill>
            </a:endParaRPr>
          </a:p>
          <a:p>
            <a:pPr>
              <a:lnSpc>
                <a:spcPct val="120000"/>
              </a:lnSpc>
            </a:pPr>
            <a:endParaRPr lang="en-US" sz="1200" dirty="0">
              <a:solidFill>
                <a:srgbClr val="000000"/>
              </a:solidFill>
            </a:endParaRPr>
          </a:p>
          <a:p>
            <a:pPr>
              <a:lnSpc>
                <a:spcPct val="120000"/>
              </a:lnSpc>
            </a:pPr>
            <a:r>
              <a:rPr lang="en-US" sz="1200" b="1" dirty="0">
                <a:solidFill>
                  <a:srgbClr val="000000"/>
                </a:solidFill>
              </a:rPr>
              <a:t>Geography: </a:t>
            </a:r>
            <a:r>
              <a:rPr lang="en-US" sz="1200" i="1" dirty="0">
                <a:solidFill>
                  <a:srgbClr val="000000"/>
                </a:solidFill>
              </a:rPr>
              <a:t>Kattegat-Skagerrak</a:t>
            </a:r>
            <a:r>
              <a:rPr lang="en-US" sz="1200" dirty="0">
                <a:solidFill>
                  <a:srgbClr val="000000"/>
                </a:solidFill>
              </a:rPr>
              <a:t>: Regions in Denmark, Sweden and Norway</a:t>
            </a:r>
          </a:p>
          <a:p>
            <a:pPr>
              <a:lnSpc>
                <a:spcPct val="120000"/>
              </a:lnSpc>
            </a:pPr>
            <a:endParaRPr lang="en-US" sz="1200" dirty="0">
              <a:solidFill>
                <a:srgbClr val="000000"/>
              </a:solidFill>
            </a:endParaRPr>
          </a:p>
          <a:p>
            <a:pPr>
              <a:lnSpc>
                <a:spcPct val="120000"/>
              </a:lnSpc>
            </a:pPr>
            <a:r>
              <a:rPr lang="en-US" sz="1200" b="1" dirty="0">
                <a:solidFill>
                  <a:srgbClr val="000000"/>
                </a:solidFill>
              </a:rPr>
              <a:t>Themes</a:t>
            </a:r>
            <a:r>
              <a:rPr lang="en-US" sz="1200" dirty="0">
                <a:solidFill>
                  <a:srgbClr val="000000"/>
                </a:solidFill>
              </a:rPr>
              <a:t>: Innovation, Low-carbon economy, Transport, and Employment</a:t>
            </a:r>
          </a:p>
          <a:p>
            <a:pPr>
              <a:lnSpc>
                <a:spcPct val="120000"/>
              </a:lnSpc>
            </a:pPr>
            <a:endParaRPr lang="en-US" sz="1200" b="1" dirty="0">
              <a:solidFill>
                <a:srgbClr val="000000"/>
              </a:solidFill>
            </a:endParaRPr>
          </a:p>
          <a:p>
            <a:pPr>
              <a:lnSpc>
                <a:spcPct val="120000"/>
              </a:lnSpc>
            </a:pPr>
            <a:r>
              <a:rPr lang="en-US" sz="1200" b="1" dirty="0">
                <a:solidFill>
                  <a:srgbClr val="000000"/>
                </a:solidFill>
              </a:rPr>
              <a:t>EU-support: U</a:t>
            </a:r>
            <a:r>
              <a:rPr lang="en-US" sz="1200" dirty="0">
                <a:solidFill>
                  <a:srgbClr val="000000"/>
                </a:solidFill>
              </a:rPr>
              <a:t>p to 50 %</a:t>
            </a:r>
          </a:p>
          <a:p>
            <a:pPr>
              <a:lnSpc>
                <a:spcPct val="120000"/>
              </a:lnSpc>
            </a:pPr>
            <a:endParaRPr lang="en-US" sz="1200" b="1" dirty="0">
              <a:solidFill>
                <a:srgbClr val="000000"/>
              </a:solidFill>
            </a:endParaRPr>
          </a:p>
          <a:p>
            <a:pPr>
              <a:lnSpc>
                <a:spcPct val="120000"/>
              </a:lnSpc>
            </a:pPr>
            <a:r>
              <a:rPr lang="en-US" sz="1200" b="1" dirty="0">
                <a:solidFill>
                  <a:srgbClr val="000000"/>
                </a:solidFill>
              </a:rPr>
              <a:t>Budget: </a:t>
            </a:r>
            <a:r>
              <a:rPr lang="en-US" sz="1200" dirty="0">
                <a:solidFill>
                  <a:srgbClr val="000000"/>
                </a:solidFill>
              </a:rPr>
              <a:t>143 million €</a:t>
            </a:r>
          </a:p>
          <a:p>
            <a:pPr marL="0" indent="0">
              <a:lnSpc>
                <a:spcPct val="120000"/>
              </a:lnSpc>
              <a:buNone/>
            </a:pPr>
            <a:r>
              <a:rPr lang="en-US" sz="1200" dirty="0">
                <a:solidFill>
                  <a:srgbClr val="000000"/>
                </a:solidFill>
              </a:rPr>
              <a:t>.</a:t>
            </a:r>
            <a:endParaRPr lang="en-US" sz="1200" b="1" dirty="0">
              <a:solidFill>
                <a:srgbClr val="000000"/>
              </a:solidFill>
            </a:endParaRPr>
          </a:p>
          <a:p>
            <a:pPr>
              <a:lnSpc>
                <a:spcPct val="120000"/>
              </a:lnSpc>
            </a:pPr>
            <a:r>
              <a:rPr lang="en-US" sz="1200" b="1" dirty="0">
                <a:solidFill>
                  <a:srgbClr val="000000"/>
                </a:solidFill>
              </a:rPr>
              <a:t>Deadlines: </a:t>
            </a:r>
            <a:r>
              <a:rPr lang="en-US" sz="1200" dirty="0">
                <a:solidFill>
                  <a:srgbClr val="000000"/>
                </a:solidFill>
              </a:rPr>
              <a:t>Next call opens the 9th of August and closes on the 13th September.</a:t>
            </a:r>
          </a:p>
        </p:txBody>
      </p:sp>
      <p:sp>
        <p:nvSpPr>
          <p:cNvPr id="5" name="Pladsholder til tekst 4">
            <a:extLst>
              <a:ext uri="{FF2B5EF4-FFF2-40B4-BE49-F238E27FC236}">
                <a16:creationId xmlns:a16="http://schemas.microsoft.com/office/drawing/2014/main" id="{CC85290B-F681-42BE-A384-45760A1B9311}"/>
              </a:ext>
            </a:extLst>
          </p:cNvPr>
          <p:cNvSpPr>
            <a:spLocks noGrp="1"/>
          </p:cNvSpPr>
          <p:nvPr>
            <p:ph type="body" sz="quarter" idx="11"/>
          </p:nvPr>
        </p:nvSpPr>
        <p:spPr/>
        <p:txBody>
          <a:bodyPr/>
          <a:lstStyle/>
          <a:p>
            <a:r>
              <a:rPr lang="da-DK" dirty="0"/>
              <a:t>INTERREG ÖRESUND-KATTEGAT-SKAGERRAK</a:t>
            </a:r>
          </a:p>
        </p:txBody>
      </p:sp>
      <p:pic>
        <p:nvPicPr>
          <p:cNvPr id="1026" name="Picture 2" descr="Interreg ÃKS 2014-2020">
            <a:extLst>
              <a:ext uri="{FF2B5EF4-FFF2-40B4-BE49-F238E27FC236}">
                <a16:creationId xmlns:a16="http://schemas.microsoft.com/office/drawing/2014/main" id="{73F781F4-F20F-4631-B647-0B8434519E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400" y="1080000"/>
            <a:ext cx="4095000" cy="45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574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2E312C0-5F7E-4214-9566-91BA8C32F014}"/>
              </a:ext>
            </a:extLst>
          </p:cNvPr>
          <p:cNvSpPr>
            <a:spLocks noGrp="1"/>
          </p:cNvSpPr>
          <p:nvPr>
            <p:ph type="body" sz="quarter" idx="12"/>
          </p:nvPr>
        </p:nvSpPr>
        <p:spPr/>
        <p:txBody>
          <a:bodyPr>
            <a:normAutofit/>
          </a:bodyPr>
          <a:lstStyle/>
          <a:p>
            <a:r>
              <a:rPr lang="da-DK" dirty="0" err="1"/>
              <a:t>Interreg</a:t>
            </a:r>
            <a:r>
              <a:rPr lang="da-DK" dirty="0"/>
              <a:t> </a:t>
            </a:r>
            <a:r>
              <a:rPr lang="da-DK" dirty="0" err="1"/>
              <a:t>Deutchland</a:t>
            </a:r>
            <a:r>
              <a:rPr lang="da-DK" dirty="0"/>
              <a:t>-Danmark</a:t>
            </a:r>
          </a:p>
        </p:txBody>
      </p:sp>
      <p:sp>
        <p:nvSpPr>
          <p:cNvPr id="3" name="Pladsholder til tekst 2">
            <a:extLst>
              <a:ext uri="{FF2B5EF4-FFF2-40B4-BE49-F238E27FC236}">
                <a16:creationId xmlns:a16="http://schemas.microsoft.com/office/drawing/2014/main" id="{5D0D5707-73AE-48AC-813A-7426F318F014}"/>
              </a:ext>
            </a:extLst>
          </p:cNvPr>
          <p:cNvSpPr>
            <a:spLocks noGrp="1"/>
          </p:cNvSpPr>
          <p:nvPr>
            <p:ph type="body" sz="quarter" idx="14"/>
          </p:nvPr>
        </p:nvSpPr>
        <p:spPr/>
        <p:txBody>
          <a:bodyPr>
            <a:normAutofit fontScale="92500" lnSpcReduction="10000"/>
          </a:bodyPr>
          <a:lstStyle/>
          <a:p>
            <a:pPr>
              <a:lnSpc>
                <a:spcPct val="120000"/>
              </a:lnSpc>
            </a:pPr>
            <a:r>
              <a:rPr lang="en-US" sz="1000" b="1" dirty="0">
                <a:solidFill>
                  <a:srgbClr val="000000"/>
                </a:solidFill>
              </a:rPr>
              <a:t>Purpose: </a:t>
            </a:r>
            <a:r>
              <a:rPr lang="en-US" sz="1000" dirty="0">
                <a:solidFill>
                  <a:srgbClr val="000000"/>
                </a:solidFill>
              </a:rPr>
              <a:t>Promotes cross-border cooperation between Germany and Denmark. </a:t>
            </a:r>
          </a:p>
          <a:p>
            <a:pPr>
              <a:lnSpc>
                <a:spcPct val="120000"/>
              </a:lnSpc>
            </a:pPr>
            <a:endParaRPr lang="en-US" sz="1000" dirty="0">
              <a:solidFill>
                <a:srgbClr val="000000"/>
              </a:solidFill>
            </a:endParaRPr>
          </a:p>
          <a:p>
            <a:pPr>
              <a:lnSpc>
                <a:spcPct val="120000"/>
              </a:lnSpc>
            </a:pPr>
            <a:r>
              <a:rPr lang="en-US" sz="1000" b="1" dirty="0">
                <a:solidFill>
                  <a:srgbClr val="000000"/>
                </a:solidFill>
              </a:rPr>
              <a:t>Partnerships:</a:t>
            </a:r>
            <a:r>
              <a:rPr lang="en-US" sz="1000" dirty="0">
                <a:solidFill>
                  <a:srgbClr val="000000"/>
                </a:solidFill>
              </a:rPr>
              <a:t> At least one Danish and one German partner.</a:t>
            </a:r>
          </a:p>
          <a:p>
            <a:pPr>
              <a:lnSpc>
                <a:spcPct val="120000"/>
              </a:lnSpc>
            </a:pPr>
            <a:endParaRPr lang="en-US" sz="1000" b="1" dirty="0">
              <a:solidFill>
                <a:srgbClr val="000000"/>
              </a:solidFill>
            </a:endParaRPr>
          </a:p>
          <a:p>
            <a:pPr>
              <a:lnSpc>
                <a:spcPct val="120000"/>
              </a:lnSpc>
            </a:pPr>
            <a:r>
              <a:rPr lang="en-US" sz="1000" b="1" dirty="0">
                <a:solidFill>
                  <a:srgbClr val="000000"/>
                </a:solidFill>
              </a:rPr>
              <a:t>Geography: </a:t>
            </a:r>
            <a:r>
              <a:rPr lang="en-US" sz="1000" dirty="0">
                <a:solidFill>
                  <a:srgbClr val="000000"/>
                </a:solidFill>
              </a:rPr>
              <a:t>Region </a:t>
            </a:r>
            <a:r>
              <a:rPr lang="en-US" sz="1000" dirty="0" err="1">
                <a:solidFill>
                  <a:srgbClr val="000000"/>
                </a:solidFill>
              </a:rPr>
              <a:t>Syddanmark</a:t>
            </a:r>
            <a:r>
              <a:rPr lang="en-US" sz="1000" dirty="0">
                <a:solidFill>
                  <a:srgbClr val="000000"/>
                </a:solidFill>
              </a:rPr>
              <a:t> </a:t>
            </a:r>
            <a:r>
              <a:rPr lang="en-US" sz="1000" dirty="0" err="1">
                <a:solidFill>
                  <a:srgbClr val="000000"/>
                </a:solidFill>
              </a:rPr>
              <a:t>og</a:t>
            </a:r>
            <a:r>
              <a:rPr lang="en-US" sz="1000" dirty="0">
                <a:solidFill>
                  <a:srgbClr val="000000"/>
                </a:solidFill>
              </a:rPr>
              <a:t> Region </a:t>
            </a:r>
            <a:r>
              <a:rPr lang="en-US" sz="1000" dirty="0" err="1">
                <a:solidFill>
                  <a:srgbClr val="000000"/>
                </a:solidFill>
              </a:rPr>
              <a:t>Sjælland</a:t>
            </a:r>
            <a:r>
              <a:rPr lang="en-US" sz="1000" dirty="0">
                <a:solidFill>
                  <a:srgbClr val="000000"/>
                </a:solidFill>
              </a:rPr>
              <a:t>. </a:t>
            </a:r>
            <a:r>
              <a:rPr lang="en-US" sz="1000" dirty="0" err="1">
                <a:solidFill>
                  <a:srgbClr val="000000"/>
                </a:solidFill>
              </a:rPr>
              <a:t>Tyskland</a:t>
            </a:r>
            <a:r>
              <a:rPr lang="en-US" sz="1000" dirty="0">
                <a:solidFill>
                  <a:srgbClr val="000000"/>
                </a:solidFill>
              </a:rPr>
              <a:t>: </a:t>
            </a:r>
            <a:r>
              <a:rPr lang="en-US" sz="1000" dirty="0" err="1">
                <a:solidFill>
                  <a:srgbClr val="000000"/>
                </a:solidFill>
              </a:rPr>
              <a:t>Nordfriesland</a:t>
            </a:r>
            <a:r>
              <a:rPr lang="en-US" sz="1000" dirty="0">
                <a:solidFill>
                  <a:srgbClr val="000000"/>
                </a:solidFill>
              </a:rPr>
              <a:t>, Holstein, </a:t>
            </a:r>
            <a:r>
              <a:rPr lang="en-US" sz="1000" dirty="0" err="1">
                <a:solidFill>
                  <a:srgbClr val="000000"/>
                </a:solidFill>
              </a:rPr>
              <a:t>Plön</a:t>
            </a:r>
            <a:r>
              <a:rPr lang="en-US" sz="1000" dirty="0">
                <a:solidFill>
                  <a:srgbClr val="000000"/>
                </a:solidFill>
              </a:rPr>
              <a:t>, </a:t>
            </a:r>
            <a:r>
              <a:rPr lang="en-US" sz="1000" dirty="0" err="1">
                <a:solidFill>
                  <a:srgbClr val="000000"/>
                </a:solidFill>
              </a:rPr>
              <a:t>Rendsburg-Eckernförde</a:t>
            </a:r>
            <a:r>
              <a:rPr lang="en-US" sz="1000" dirty="0">
                <a:solidFill>
                  <a:srgbClr val="000000"/>
                </a:solidFill>
              </a:rPr>
              <a:t> </a:t>
            </a:r>
            <a:r>
              <a:rPr lang="en-US" sz="1000" dirty="0" err="1">
                <a:solidFill>
                  <a:srgbClr val="000000"/>
                </a:solidFill>
              </a:rPr>
              <a:t>og</a:t>
            </a:r>
            <a:r>
              <a:rPr lang="en-US" sz="1000" dirty="0">
                <a:solidFill>
                  <a:srgbClr val="000000"/>
                </a:solidFill>
              </a:rPr>
              <a:t> Schleswig-Flensburg </a:t>
            </a:r>
            <a:r>
              <a:rPr lang="en-US" sz="1000" dirty="0" err="1">
                <a:solidFill>
                  <a:srgbClr val="000000"/>
                </a:solidFill>
              </a:rPr>
              <a:t>og</a:t>
            </a:r>
            <a:r>
              <a:rPr lang="en-US" sz="1000" dirty="0">
                <a:solidFill>
                  <a:srgbClr val="000000"/>
                </a:solidFill>
              </a:rPr>
              <a:t> </a:t>
            </a:r>
            <a:r>
              <a:rPr lang="en-US" sz="1000" dirty="0" err="1">
                <a:solidFill>
                  <a:srgbClr val="000000"/>
                </a:solidFill>
              </a:rPr>
              <a:t>byerne</a:t>
            </a:r>
            <a:r>
              <a:rPr lang="en-US" sz="1000" dirty="0">
                <a:solidFill>
                  <a:srgbClr val="000000"/>
                </a:solidFill>
              </a:rPr>
              <a:t> Flensburg, Kiel, Lübeck </a:t>
            </a:r>
            <a:r>
              <a:rPr lang="en-US" sz="1000" dirty="0" err="1">
                <a:solidFill>
                  <a:srgbClr val="000000"/>
                </a:solidFill>
              </a:rPr>
              <a:t>og</a:t>
            </a:r>
            <a:r>
              <a:rPr lang="en-US" sz="1000" dirty="0">
                <a:solidFill>
                  <a:srgbClr val="000000"/>
                </a:solidFill>
              </a:rPr>
              <a:t> </a:t>
            </a:r>
            <a:r>
              <a:rPr lang="en-US" sz="1000" dirty="0" err="1">
                <a:solidFill>
                  <a:srgbClr val="000000"/>
                </a:solidFill>
              </a:rPr>
              <a:t>Neumünster</a:t>
            </a:r>
            <a:r>
              <a:rPr lang="en-US" sz="1000" dirty="0">
                <a:solidFill>
                  <a:srgbClr val="000000"/>
                </a:solidFill>
              </a:rPr>
              <a:t>.</a:t>
            </a:r>
          </a:p>
          <a:p>
            <a:pPr>
              <a:lnSpc>
                <a:spcPct val="120000"/>
              </a:lnSpc>
            </a:pPr>
            <a:endParaRPr lang="en-US" sz="1000" dirty="0">
              <a:solidFill>
                <a:srgbClr val="000000"/>
              </a:solidFill>
            </a:endParaRPr>
          </a:p>
          <a:p>
            <a:pPr>
              <a:lnSpc>
                <a:spcPct val="120000"/>
              </a:lnSpc>
            </a:pPr>
            <a:r>
              <a:rPr lang="en-US" sz="1000" b="1" dirty="0">
                <a:solidFill>
                  <a:srgbClr val="000000"/>
                </a:solidFill>
              </a:rPr>
              <a:t>Themes</a:t>
            </a:r>
            <a:r>
              <a:rPr lang="en-US" sz="1000" dirty="0">
                <a:solidFill>
                  <a:srgbClr val="000000"/>
                </a:solidFill>
              </a:rPr>
              <a:t>: </a:t>
            </a:r>
          </a:p>
          <a:p>
            <a:pPr lvl="1">
              <a:lnSpc>
                <a:spcPct val="120000"/>
              </a:lnSpc>
            </a:pPr>
            <a:r>
              <a:rPr lang="en-US" sz="1000" dirty="0">
                <a:solidFill>
                  <a:srgbClr val="000000"/>
                </a:solidFill>
              </a:rPr>
              <a:t>Strengthening research and development efforts to establish sustainable growth of the region, </a:t>
            </a:r>
          </a:p>
          <a:p>
            <a:pPr lvl="1">
              <a:lnSpc>
                <a:spcPct val="120000"/>
              </a:lnSpc>
            </a:pPr>
            <a:r>
              <a:rPr lang="en-US" sz="1000" dirty="0">
                <a:solidFill>
                  <a:srgbClr val="000000"/>
                </a:solidFill>
              </a:rPr>
              <a:t>Sustainable development in relation to environmental issues and resource efficiency, </a:t>
            </a:r>
          </a:p>
          <a:p>
            <a:pPr lvl="1">
              <a:lnSpc>
                <a:spcPct val="120000"/>
              </a:lnSpc>
            </a:pPr>
            <a:r>
              <a:rPr lang="en-US" sz="1000" dirty="0">
                <a:solidFill>
                  <a:srgbClr val="000000"/>
                </a:solidFill>
              </a:rPr>
              <a:t>Employment opportunities and the support of mobility in the job market to address the lack of skilled labor</a:t>
            </a:r>
          </a:p>
          <a:p>
            <a:pPr lvl="1">
              <a:lnSpc>
                <a:spcPct val="120000"/>
              </a:lnSpc>
            </a:pPr>
            <a:r>
              <a:rPr lang="en-US" sz="1000" dirty="0">
                <a:solidFill>
                  <a:srgbClr val="000000"/>
                </a:solidFill>
              </a:rPr>
              <a:t>The improvement of functional cooperation for better institutional capacities and more efficient public administrations.</a:t>
            </a:r>
          </a:p>
          <a:p>
            <a:pPr defTabSz="357188">
              <a:lnSpc>
                <a:spcPct val="120000"/>
              </a:lnSpc>
            </a:pPr>
            <a:endParaRPr lang="en-US" sz="1000" b="1" dirty="0">
              <a:solidFill>
                <a:srgbClr val="000000"/>
              </a:solidFill>
            </a:endParaRPr>
          </a:p>
          <a:p>
            <a:pPr defTabSz="357188">
              <a:lnSpc>
                <a:spcPct val="120000"/>
              </a:lnSpc>
            </a:pPr>
            <a:r>
              <a:rPr lang="en-US" sz="1000" b="1" dirty="0">
                <a:solidFill>
                  <a:srgbClr val="000000"/>
                </a:solidFill>
              </a:rPr>
              <a:t>EU-support: </a:t>
            </a:r>
            <a:r>
              <a:rPr lang="en-US" sz="1000" dirty="0">
                <a:solidFill>
                  <a:srgbClr val="000000"/>
                </a:solidFill>
              </a:rPr>
              <a:t>60 % or 75 % </a:t>
            </a:r>
          </a:p>
          <a:p>
            <a:pPr defTabSz="357188">
              <a:lnSpc>
                <a:spcPct val="120000"/>
              </a:lnSpc>
            </a:pPr>
            <a:endParaRPr lang="en-US" sz="1000" b="1" dirty="0">
              <a:solidFill>
                <a:srgbClr val="000000"/>
              </a:solidFill>
            </a:endParaRPr>
          </a:p>
          <a:p>
            <a:pPr defTabSz="357188">
              <a:lnSpc>
                <a:spcPct val="120000"/>
              </a:lnSpc>
            </a:pPr>
            <a:r>
              <a:rPr lang="en-US" sz="1000" b="1" dirty="0">
                <a:solidFill>
                  <a:srgbClr val="000000"/>
                </a:solidFill>
              </a:rPr>
              <a:t>Budget: </a:t>
            </a:r>
            <a:r>
              <a:rPr lang="en-US" sz="1000" dirty="0">
                <a:solidFill>
                  <a:srgbClr val="000000"/>
                </a:solidFill>
              </a:rPr>
              <a:t>ca. 87 million €.</a:t>
            </a:r>
          </a:p>
          <a:p>
            <a:pPr>
              <a:lnSpc>
                <a:spcPct val="120000"/>
              </a:lnSpc>
            </a:pPr>
            <a:endParaRPr lang="en-US" sz="1000" b="1" dirty="0">
              <a:solidFill>
                <a:srgbClr val="000000"/>
              </a:solidFill>
            </a:endParaRPr>
          </a:p>
          <a:p>
            <a:pPr>
              <a:lnSpc>
                <a:spcPct val="120000"/>
              </a:lnSpc>
            </a:pPr>
            <a:r>
              <a:rPr lang="en-US" sz="1000" b="1" dirty="0">
                <a:solidFill>
                  <a:srgbClr val="000000"/>
                </a:solidFill>
              </a:rPr>
              <a:t>Deadlines: </a:t>
            </a:r>
            <a:r>
              <a:rPr lang="en-US" sz="1000" dirty="0">
                <a:solidFill>
                  <a:srgbClr val="000000"/>
                </a:solidFill>
              </a:rPr>
              <a:t>21st of august 2019, </a:t>
            </a:r>
            <a:endParaRPr lang="en-US" sz="1000" dirty="0"/>
          </a:p>
        </p:txBody>
      </p:sp>
      <p:sp>
        <p:nvSpPr>
          <p:cNvPr id="5" name="Pladsholder til tekst 4">
            <a:extLst>
              <a:ext uri="{FF2B5EF4-FFF2-40B4-BE49-F238E27FC236}">
                <a16:creationId xmlns:a16="http://schemas.microsoft.com/office/drawing/2014/main" id="{CC85290B-F681-42BE-A384-45760A1B9311}"/>
              </a:ext>
            </a:extLst>
          </p:cNvPr>
          <p:cNvSpPr>
            <a:spLocks noGrp="1"/>
          </p:cNvSpPr>
          <p:nvPr>
            <p:ph type="body" sz="quarter" idx="11"/>
          </p:nvPr>
        </p:nvSpPr>
        <p:spPr/>
        <p:txBody>
          <a:bodyPr/>
          <a:lstStyle/>
          <a:p>
            <a:r>
              <a:rPr lang="da-DK" dirty="0"/>
              <a:t>INTERREG DEUTCHLAND - DANMARK</a:t>
            </a:r>
          </a:p>
        </p:txBody>
      </p:sp>
      <p:pic>
        <p:nvPicPr>
          <p:cNvPr id="2050" name="Picture 2" descr="Danmark-Tyskland interreg">
            <a:extLst>
              <a:ext uri="{FF2B5EF4-FFF2-40B4-BE49-F238E27FC236}">
                <a16:creationId xmlns:a16="http://schemas.microsoft.com/office/drawing/2014/main" id="{39B24D33-0493-40B7-9EE2-A4A88E82AC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400" y="1962720"/>
            <a:ext cx="3888000" cy="273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113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D5F2C7A-D7AA-48F6-8167-913B4A527ECA}"/>
              </a:ext>
            </a:extLst>
          </p:cNvPr>
          <p:cNvSpPr>
            <a:spLocks noGrp="1"/>
          </p:cNvSpPr>
          <p:nvPr>
            <p:ph type="body" sz="quarter" idx="12"/>
          </p:nvPr>
        </p:nvSpPr>
        <p:spPr/>
        <p:txBody>
          <a:bodyPr/>
          <a:lstStyle/>
          <a:p>
            <a:r>
              <a:rPr lang="da-DK" dirty="0" err="1"/>
              <a:t>Interreg</a:t>
            </a:r>
            <a:r>
              <a:rPr lang="da-DK" dirty="0"/>
              <a:t> South </a:t>
            </a:r>
            <a:r>
              <a:rPr lang="da-DK" dirty="0" err="1"/>
              <a:t>Baltic</a:t>
            </a:r>
            <a:endParaRPr lang="da-DK" dirty="0"/>
          </a:p>
          <a:p>
            <a:endParaRPr lang="da-DK" dirty="0"/>
          </a:p>
        </p:txBody>
      </p:sp>
      <p:sp>
        <p:nvSpPr>
          <p:cNvPr id="3" name="Pladsholder til tekst 2">
            <a:extLst>
              <a:ext uri="{FF2B5EF4-FFF2-40B4-BE49-F238E27FC236}">
                <a16:creationId xmlns:a16="http://schemas.microsoft.com/office/drawing/2014/main" id="{39B88499-4353-4024-8472-C047D50E3732}"/>
              </a:ext>
            </a:extLst>
          </p:cNvPr>
          <p:cNvSpPr>
            <a:spLocks noGrp="1"/>
          </p:cNvSpPr>
          <p:nvPr>
            <p:ph type="body" sz="quarter" idx="14"/>
          </p:nvPr>
        </p:nvSpPr>
        <p:spPr/>
        <p:txBody>
          <a:bodyPr>
            <a:normAutofit fontScale="70000" lnSpcReduction="20000"/>
          </a:bodyPr>
          <a:lstStyle/>
          <a:p>
            <a:pPr>
              <a:lnSpc>
                <a:spcPct val="120000"/>
              </a:lnSpc>
            </a:pPr>
            <a:r>
              <a:rPr lang="en-US" b="1" dirty="0"/>
              <a:t>Purpose</a:t>
            </a:r>
            <a:r>
              <a:rPr lang="en-US" dirty="0"/>
              <a:t>: The Interreg South Baltic </a:t>
            </a:r>
            <a:r>
              <a:rPr lang="en-US" dirty="0" err="1"/>
              <a:t>Programme</a:t>
            </a:r>
            <a:r>
              <a:rPr lang="en-US" dirty="0"/>
              <a:t> aims at unlocking South Baltic’s potential for blue and green growth through cross-border cooperation between local and regional actors.</a:t>
            </a:r>
          </a:p>
          <a:p>
            <a:pPr>
              <a:lnSpc>
                <a:spcPct val="120000"/>
              </a:lnSpc>
            </a:pPr>
            <a:endParaRPr lang="en-US" dirty="0"/>
          </a:p>
          <a:p>
            <a:pPr>
              <a:lnSpc>
                <a:spcPct val="120000"/>
              </a:lnSpc>
            </a:pPr>
            <a:r>
              <a:rPr lang="en-US" b="1" dirty="0"/>
              <a:t>Partnership</a:t>
            </a:r>
            <a:r>
              <a:rPr lang="en-US" dirty="0"/>
              <a:t>: At least</a:t>
            </a:r>
            <a:r>
              <a:rPr lang="en-US" dirty="0">
                <a:solidFill>
                  <a:srgbClr val="000000"/>
                </a:solidFill>
              </a:rPr>
              <a:t> 2 partners from 2 different countries</a:t>
            </a:r>
          </a:p>
          <a:p>
            <a:pPr>
              <a:lnSpc>
                <a:spcPct val="120000"/>
              </a:lnSpc>
            </a:pPr>
            <a:endParaRPr lang="en-US" b="1" dirty="0"/>
          </a:p>
          <a:p>
            <a:pPr>
              <a:lnSpc>
                <a:spcPct val="120000"/>
              </a:lnSpc>
            </a:pPr>
            <a:r>
              <a:rPr lang="en-US" b="1" dirty="0"/>
              <a:t>Geography</a:t>
            </a:r>
            <a:r>
              <a:rPr lang="en-US" dirty="0"/>
              <a:t>: Denmark, Germany, Lithuania, Poland and Sweden. </a:t>
            </a:r>
          </a:p>
          <a:p>
            <a:pPr marL="673100" lvl="1" indent="-342900">
              <a:lnSpc>
                <a:spcPct val="120000"/>
              </a:lnSpc>
              <a:spcBef>
                <a:spcPts val="0"/>
              </a:spcBef>
              <a:buFont typeface="+mj-lt"/>
              <a:buAutoNum type="arabicPeriod"/>
            </a:pPr>
            <a:r>
              <a:rPr lang="en-US" sz="1800" dirty="0"/>
              <a:t>Themes: SME development</a:t>
            </a:r>
          </a:p>
          <a:p>
            <a:pPr marL="673100" lvl="1" indent="-342900">
              <a:lnSpc>
                <a:spcPct val="120000"/>
              </a:lnSpc>
              <a:spcBef>
                <a:spcPts val="0"/>
              </a:spcBef>
              <a:buFont typeface="+mj-lt"/>
              <a:buAutoNum type="arabicPeriod"/>
            </a:pPr>
            <a:r>
              <a:rPr lang="en-US" sz="1800" dirty="0"/>
              <a:t>Sustainable tourism</a:t>
            </a:r>
          </a:p>
          <a:p>
            <a:pPr marL="673100" lvl="1" indent="-342900">
              <a:lnSpc>
                <a:spcPct val="120000"/>
              </a:lnSpc>
              <a:spcBef>
                <a:spcPts val="0"/>
              </a:spcBef>
              <a:buFont typeface="+mj-lt"/>
              <a:buAutoNum type="arabicPeriod"/>
            </a:pPr>
            <a:r>
              <a:rPr lang="en-US" sz="1800" dirty="0"/>
              <a:t>Green technologies</a:t>
            </a:r>
          </a:p>
          <a:p>
            <a:pPr marL="673100" lvl="1" indent="-342900">
              <a:lnSpc>
                <a:spcPct val="120000"/>
              </a:lnSpc>
              <a:spcBef>
                <a:spcPts val="0"/>
              </a:spcBef>
              <a:buFont typeface="+mj-lt"/>
              <a:buAutoNum type="arabicPeriod"/>
            </a:pPr>
            <a:r>
              <a:rPr lang="en-US" sz="1800" dirty="0"/>
              <a:t>Sustainable transport</a:t>
            </a:r>
          </a:p>
          <a:p>
            <a:pPr marL="673100" lvl="1" indent="-342900">
              <a:lnSpc>
                <a:spcPct val="120000"/>
              </a:lnSpc>
              <a:spcBef>
                <a:spcPts val="0"/>
              </a:spcBef>
              <a:buFont typeface="+mj-lt"/>
              <a:buAutoNum type="arabicPeriod"/>
            </a:pPr>
            <a:r>
              <a:rPr lang="en-US" sz="1800" dirty="0"/>
              <a:t>Skilled </a:t>
            </a:r>
            <a:r>
              <a:rPr lang="en-US" sz="1800" dirty="0" err="1"/>
              <a:t>labour</a:t>
            </a:r>
            <a:r>
              <a:rPr lang="en-US" sz="1800" dirty="0"/>
              <a:t> force</a:t>
            </a:r>
          </a:p>
          <a:p>
            <a:pPr marL="673100" lvl="1" indent="-342900">
              <a:lnSpc>
                <a:spcPct val="120000"/>
              </a:lnSpc>
              <a:spcBef>
                <a:spcPts val="0"/>
              </a:spcBef>
              <a:buFont typeface="+mj-lt"/>
              <a:buAutoNum type="arabicPeriod"/>
            </a:pPr>
            <a:r>
              <a:rPr lang="en-US" sz="1800" dirty="0"/>
              <a:t>Cooperation capacity</a:t>
            </a:r>
          </a:p>
          <a:p>
            <a:pPr>
              <a:lnSpc>
                <a:spcPct val="120000"/>
              </a:lnSpc>
            </a:pPr>
            <a:endParaRPr lang="en-US" b="1" dirty="0">
              <a:solidFill>
                <a:srgbClr val="000000"/>
              </a:solidFill>
            </a:endParaRPr>
          </a:p>
          <a:p>
            <a:pPr>
              <a:lnSpc>
                <a:spcPct val="120000"/>
              </a:lnSpc>
            </a:pPr>
            <a:r>
              <a:rPr lang="en-US" b="1" dirty="0">
                <a:solidFill>
                  <a:srgbClr val="000000"/>
                </a:solidFill>
              </a:rPr>
              <a:t>EU-support:</a:t>
            </a:r>
            <a:r>
              <a:rPr lang="en-US" dirty="0">
                <a:solidFill>
                  <a:srgbClr val="000000"/>
                </a:solidFill>
              </a:rPr>
              <a:t> Up to 50 %</a:t>
            </a:r>
          </a:p>
          <a:p>
            <a:pPr>
              <a:lnSpc>
                <a:spcPct val="120000"/>
              </a:lnSpc>
            </a:pPr>
            <a:endParaRPr lang="en-US" b="1" dirty="0">
              <a:solidFill>
                <a:srgbClr val="000000"/>
              </a:solidFill>
            </a:endParaRPr>
          </a:p>
          <a:p>
            <a:pPr>
              <a:lnSpc>
                <a:spcPct val="120000"/>
              </a:lnSpc>
            </a:pPr>
            <a:r>
              <a:rPr lang="en-US" b="1" dirty="0">
                <a:solidFill>
                  <a:srgbClr val="000000"/>
                </a:solidFill>
              </a:rPr>
              <a:t>Deadlines: </a:t>
            </a:r>
            <a:r>
              <a:rPr lang="en-US" dirty="0">
                <a:solidFill>
                  <a:srgbClr val="000000"/>
                </a:solidFill>
              </a:rPr>
              <a:t>No open calls</a:t>
            </a:r>
          </a:p>
          <a:p>
            <a:endParaRPr lang="da-DK" dirty="0">
              <a:solidFill>
                <a:srgbClr val="000000"/>
              </a:solidFill>
            </a:endParaRPr>
          </a:p>
          <a:p>
            <a:endParaRPr lang="da-DK" b="1" dirty="0">
              <a:solidFill>
                <a:srgbClr val="000000"/>
              </a:solidFill>
            </a:endParaRPr>
          </a:p>
          <a:p>
            <a:endParaRPr lang="en-US" dirty="0"/>
          </a:p>
        </p:txBody>
      </p:sp>
      <p:pic>
        <p:nvPicPr>
          <p:cNvPr id="6" name="Pladsholder til billede 5">
            <a:extLst>
              <a:ext uri="{FF2B5EF4-FFF2-40B4-BE49-F238E27FC236}">
                <a16:creationId xmlns:a16="http://schemas.microsoft.com/office/drawing/2014/main" id="{B402A6AF-D0D1-40CC-A3F0-1C9FA9AC48EE}"/>
              </a:ext>
            </a:extLst>
          </p:cNvPr>
          <p:cNvPicPr>
            <a:picLocks noGrp="1" noChangeAspect="1"/>
          </p:cNvPicPr>
          <p:nvPr>
            <p:ph type="pic" sz="quarter" idx="15"/>
          </p:nvPr>
        </p:nvPicPr>
        <p:blipFill>
          <a:blip r:embed="rId2"/>
          <a:srcRect l="6904" r="6904"/>
          <a:stretch>
            <a:fillRect/>
          </a:stretch>
        </p:blipFill>
        <p:spPr>
          <a:prstGeom prst="rect">
            <a:avLst/>
          </a:prstGeom>
        </p:spPr>
      </p:pic>
      <p:sp>
        <p:nvSpPr>
          <p:cNvPr id="5" name="Pladsholder til tekst 4">
            <a:extLst>
              <a:ext uri="{FF2B5EF4-FFF2-40B4-BE49-F238E27FC236}">
                <a16:creationId xmlns:a16="http://schemas.microsoft.com/office/drawing/2014/main" id="{06B6F177-9D6A-4711-8245-7A8682251CEA}"/>
              </a:ext>
            </a:extLst>
          </p:cNvPr>
          <p:cNvSpPr>
            <a:spLocks noGrp="1"/>
          </p:cNvSpPr>
          <p:nvPr>
            <p:ph type="body" sz="quarter" idx="11"/>
          </p:nvPr>
        </p:nvSpPr>
        <p:spPr/>
        <p:txBody>
          <a:bodyPr/>
          <a:lstStyle/>
          <a:p>
            <a:r>
              <a:rPr lang="da-DK" dirty="0" err="1"/>
              <a:t>Interreg</a:t>
            </a:r>
            <a:r>
              <a:rPr lang="da-DK" dirty="0"/>
              <a:t> South </a:t>
            </a:r>
            <a:r>
              <a:rPr lang="da-DK" dirty="0" err="1"/>
              <a:t>Baltic</a:t>
            </a:r>
            <a:endParaRPr lang="da-DK" dirty="0"/>
          </a:p>
        </p:txBody>
      </p:sp>
    </p:spTree>
    <p:extLst>
      <p:ext uri="{BB962C8B-B14F-4D97-AF65-F5344CB8AC3E}">
        <p14:creationId xmlns:p14="http://schemas.microsoft.com/office/powerpoint/2010/main" val="964253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2E312C0-5F7E-4214-9566-91BA8C32F014}"/>
              </a:ext>
            </a:extLst>
          </p:cNvPr>
          <p:cNvSpPr>
            <a:spLocks noGrp="1"/>
          </p:cNvSpPr>
          <p:nvPr>
            <p:ph type="body" sz="quarter" idx="12"/>
          </p:nvPr>
        </p:nvSpPr>
        <p:spPr/>
        <p:txBody>
          <a:bodyPr>
            <a:normAutofit/>
          </a:bodyPr>
          <a:lstStyle/>
          <a:p>
            <a:r>
              <a:rPr lang="da-DK" dirty="0"/>
              <a:t>URBACT III</a:t>
            </a:r>
          </a:p>
        </p:txBody>
      </p:sp>
      <p:sp>
        <p:nvSpPr>
          <p:cNvPr id="3" name="Pladsholder til tekst 2">
            <a:extLst>
              <a:ext uri="{FF2B5EF4-FFF2-40B4-BE49-F238E27FC236}">
                <a16:creationId xmlns:a16="http://schemas.microsoft.com/office/drawing/2014/main" id="{5D0D5707-73AE-48AC-813A-7426F318F014}"/>
              </a:ext>
            </a:extLst>
          </p:cNvPr>
          <p:cNvSpPr>
            <a:spLocks noGrp="1"/>
          </p:cNvSpPr>
          <p:nvPr>
            <p:ph type="body" sz="quarter" idx="14"/>
          </p:nvPr>
        </p:nvSpPr>
        <p:spPr/>
        <p:txBody>
          <a:bodyPr>
            <a:normAutofit/>
          </a:bodyPr>
          <a:lstStyle/>
          <a:p>
            <a:pPr>
              <a:lnSpc>
                <a:spcPct val="100000"/>
              </a:lnSpc>
            </a:pPr>
            <a:r>
              <a:rPr lang="en-US" sz="1400" b="1" dirty="0">
                <a:solidFill>
                  <a:srgbClr val="000000"/>
                </a:solidFill>
              </a:rPr>
              <a:t>Purpose: </a:t>
            </a:r>
            <a:r>
              <a:rPr lang="en-US" sz="1400" dirty="0">
                <a:solidFill>
                  <a:srgbClr val="000000"/>
                </a:solidFill>
              </a:rPr>
              <a:t>Help cities to develop pragmatic solutions that are new and sustainable and that integrate economic, social and environmental urban topics</a:t>
            </a:r>
          </a:p>
          <a:p>
            <a:pPr>
              <a:lnSpc>
                <a:spcPct val="100000"/>
              </a:lnSpc>
            </a:pPr>
            <a:endParaRPr lang="en-US" sz="1400" b="1" dirty="0">
              <a:solidFill>
                <a:srgbClr val="000000"/>
              </a:solidFill>
            </a:endParaRPr>
          </a:p>
          <a:p>
            <a:pPr>
              <a:lnSpc>
                <a:spcPct val="100000"/>
              </a:lnSpc>
            </a:pPr>
            <a:r>
              <a:rPr lang="en-US" sz="1400" b="1" dirty="0">
                <a:solidFill>
                  <a:srgbClr val="000000"/>
                </a:solidFill>
              </a:rPr>
              <a:t>Partnership:</a:t>
            </a:r>
            <a:r>
              <a:rPr lang="en-US" sz="1400" dirty="0">
                <a:solidFill>
                  <a:srgbClr val="000000"/>
                </a:solidFill>
              </a:rPr>
              <a:t> 7-10 partners and at least 3 partners from developing regions for Action Planning networks</a:t>
            </a:r>
          </a:p>
          <a:p>
            <a:pPr>
              <a:lnSpc>
                <a:spcPct val="100000"/>
              </a:lnSpc>
            </a:pPr>
            <a:endParaRPr lang="en-US" sz="1400" dirty="0">
              <a:solidFill>
                <a:srgbClr val="000000"/>
              </a:solidFill>
            </a:endParaRPr>
          </a:p>
          <a:p>
            <a:pPr>
              <a:lnSpc>
                <a:spcPct val="100000"/>
              </a:lnSpc>
            </a:pPr>
            <a:r>
              <a:rPr lang="en-US" sz="1400" b="1" dirty="0">
                <a:solidFill>
                  <a:srgbClr val="000000"/>
                </a:solidFill>
              </a:rPr>
              <a:t>Themes:</a:t>
            </a:r>
            <a:r>
              <a:rPr lang="en-US" sz="1400" dirty="0">
                <a:solidFill>
                  <a:srgbClr val="000000"/>
                </a:solidFill>
              </a:rPr>
              <a:t> Environment, Governance, Inclusion, Economy</a:t>
            </a:r>
          </a:p>
          <a:p>
            <a:pPr>
              <a:lnSpc>
                <a:spcPct val="100000"/>
              </a:lnSpc>
            </a:pPr>
            <a:endParaRPr lang="en-US" sz="1400" b="1" dirty="0">
              <a:solidFill>
                <a:srgbClr val="000000"/>
              </a:solidFill>
            </a:endParaRPr>
          </a:p>
          <a:p>
            <a:pPr>
              <a:lnSpc>
                <a:spcPct val="100000"/>
              </a:lnSpc>
            </a:pPr>
            <a:r>
              <a:rPr lang="en-US" sz="1400" b="1" dirty="0">
                <a:solidFill>
                  <a:srgbClr val="000000"/>
                </a:solidFill>
              </a:rPr>
              <a:t>EU-support: </a:t>
            </a:r>
            <a:r>
              <a:rPr lang="en-US" sz="1400" dirty="0">
                <a:solidFill>
                  <a:srgbClr val="000000"/>
                </a:solidFill>
              </a:rPr>
              <a:t>70%-80% for Action Planning networks</a:t>
            </a:r>
          </a:p>
          <a:p>
            <a:pPr>
              <a:lnSpc>
                <a:spcPct val="100000"/>
              </a:lnSpc>
            </a:pPr>
            <a:endParaRPr lang="en-US" sz="1400" b="1" dirty="0">
              <a:solidFill>
                <a:srgbClr val="000000"/>
              </a:solidFill>
            </a:endParaRPr>
          </a:p>
          <a:p>
            <a:pPr>
              <a:lnSpc>
                <a:spcPct val="100000"/>
              </a:lnSpc>
            </a:pPr>
            <a:r>
              <a:rPr lang="en-US" sz="1400" b="1" dirty="0">
                <a:solidFill>
                  <a:srgbClr val="000000"/>
                </a:solidFill>
              </a:rPr>
              <a:t>Budget: </a:t>
            </a:r>
            <a:r>
              <a:rPr lang="en-US" sz="1400" dirty="0">
                <a:solidFill>
                  <a:srgbClr val="000000"/>
                </a:solidFill>
              </a:rPr>
              <a:t>Up to 750.000 € </a:t>
            </a:r>
            <a:r>
              <a:rPr lang="en-US" sz="1400" dirty="0" err="1">
                <a:solidFill>
                  <a:srgbClr val="000000"/>
                </a:solidFill>
              </a:rPr>
              <a:t>pr</a:t>
            </a:r>
            <a:r>
              <a:rPr lang="en-US" sz="1400" dirty="0">
                <a:solidFill>
                  <a:srgbClr val="000000"/>
                </a:solidFill>
              </a:rPr>
              <a:t> project for Action Planning networks</a:t>
            </a:r>
          </a:p>
          <a:p>
            <a:pPr>
              <a:lnSpc>
                <a:spcPct val="100000"/>
              </a:lnSpc>
            </a:pPr>
            <a:endParaRPr lang="en-US" sz="1400" b="1" dirty="0">
              <a:solidFill>
                <a:srgbClr val="000000"/>
              </a:solidFill>
            </a:endParaRPr>
          </a:p>
          <a:p>
            <a:pPr>
              <a:lnSpc>
                <a:spcPct val="100000"/>
              </a:lnSpc>
            </a:pPr>
            <a:r>
              <a:rPr lang="en-US" sz="1400" b="1" dirty="0">
                <a:solidFill>
                  <a:srgbClr val="000000"/>
                </a:solidFill>
              </a:rPr>
              <a:t>Deadlines: </a:t>
            </a:r>
            <a:r>
              <a:rPr lang="en-US" sz="1400" dirty="0">
                <a:solidFill>
                  <a:srgbClr val="000000"/>
                </a:solidFill>
              </a:rPr>
              <a:t>No open calls</a:t>
            </a:r>
            <a:endParaRPr lang="en-US" sz="1400" dirty="0"/>
          </a:p>
        </p:txBody>
      </p:sp>
      <p:sp>
        <p:nvSpPr>
          <p:cNvPr id="5" name="Pladsholder til tekst 4">
            <a:extLst>
              <a:ext uri="{FF2B5EF4-FFF2-40B4-BE49-F238E27FC236}">
                <a16:creationId xmlns:a16="http://schemas.microsoft.com/office/drawing/2014/main" id="{CC85290B-F681-42BE-A384-45760A1B9311}"/>
              </a:ext>
            </a:extLst>
          </p:cNvPr>
          <p:cNvSpPr>
            <a:spLocks noGrp="1"/>
          </p:cNvSpPr>
          <p:nvPr>
            <p:ph type="body" sz="quarter" idx="11"/>
          </p:nvPr>
        </p:nvSpPr>
        <p:spPr/>
        <p:txBody>
          <a:bodyPr/>
          <a:lstStyle/>
          <a:p>
            <a:r>
              <a:rPr lang="da-DK" dirty="0"/>
              <a:t>URBACT III</a:t>
            </a:r>
          </a:p>
        </p:txBody>
      </p:sp>
      <p:pic>
        <p:nvPicPr>
          <p:cNvPr id="2050" name="Picture 2" descr="https://urbact.eu/sites/default/files/urbact-logo-baselineunder-site-255x89.jpg">
            <a:extLst>
              <a:ext uri="{FF2B5EF4-FFF2-40B4-BE49-F238E27FC236}">
                <a16:creationId xmlns:a16="http://schemas.microsoft.com/office/drawing/2014/main" id="{85E23862-4432-46D2-8C81-C8FB56D22B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400" y="2326030"/>
            <a:ext cx="3888000" cy="135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049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tekst 5">
            <a:extLst>
              <a:ext uri="{FF2B5EF4-FFF2-40B4-BE49-F238E27FC236}">
                <a16:creationId xmlns:a16="http://schemas.microsoft.com/office/drawing/2014/main" id="{C1DDDDA3-A592-4030-B8DC-785FDB3ED797}"/>
              </a:ext>
            </a:extLst>
          </p:cNvPr>
          <p:cNvSpPr>
            <a:spLocks noGrp="1"/>
          </p:cNvSpPr>
          <p:nvPr>
            <p:ph type="body" sz="quarter" idx="11"/>
          </p:nvPr>
        </p:nvSpPr>
        <p:spPr/>
        <p:txBody>
          <a:bodyPr/>
          <a:lstStyle/>
          <a:p>
            <a:endParaRPr lang="da-DK"/>
          </a:p>
        </p:txBody>
      </p:sp>
      <p:sp>
        <p:nvSpPr>
          <p:cNvPr id="8" name="Pladsholder til tekst 7">
            <a:extLst>
              <a:ext uri="{FF2B5EF4-FFF2-40B4-BE49-F238E27FC236}">
                <a16:creationId xmlns:a16="http://schemas.microsoft.com/office/drawing/2014/main" id="{F0F00ED4-8C0E-41F2-89E0-2866CA9BA53C}"/>
              </a:ext>
            </a:extLst>
          </p:cNvPr>
          <p:cNvSpPr>
            <a:spLocks noGrp="1"/>
          </p:cNvSpPr>
          <p:nvPr>
            <p:ph type="body" sz="quarter" idx="12"/>
          </p:nvPr>
        </p:nvSpPr>
        <p:spPr>
          <a:xfrm>
            <a:off x="798786" y="1080000"/>
            <a:ext cx="10673213" cy="468000"/>
          </a:xfrm>
        </p:spPr>
        <p:txBody>
          <a:bodyPr/>
          <a:lstStyle/>
          <a:p>
            <a:r>
              <a:rPr lang="da-DK" dirty="0" err="1"/>
              <a:t>Other</a:t>
            </a:r>
            <a:r>
              <a:rPr lang="da-DK" dirty="0"/>
              <a:t> </a:t>
            </a:r>
            <a:r>
              <a:rPr lang="da-DK" dirty="0" err="1"/>
              <a:t>programmes</a:t>
            </a:r>
            <a:endParaRPr lang="da-DK" dirty="0"/>
          </a:p>
        </p:txBody>
      </p:sp>
      <p:sp>
        <p:nvSpPr>
          <p:cNvPr id="10" name="Pladsholder til tekst 9">
            <a:extLst>
              <a:ext uri="{FF2B5EF4-FFF2-40B4-BE49-F238E27FC236}">
                <a16:creationId xmlns:a16="http://schemas.microsoft.com/office/drawing/2014/main" id="{41917BE4-A6B2-4632-8262-7526E0CB314E}"/>
              </a:ext>
            </a:extLst>
          </p:cNvPr>
          <p:cNvSpPr>
            <a:spLocks noGrp="1"/>
          </p:cNvSpPr>
          <p:nvPr>
            <p:ph type="body" sz="quarter" idx="14"/>
          </p:nvPr>
        </p:nvSpPr>
        <p:spPr>
          <a:xfrm>
            <a:off x="798786" y="1800000"/>
            <a:ext cx="10673213" cy="3780000"/>
          </a:xfrm>
        </p:spPr>
        <p:txBody>
          <a:bodyPr/>
          <a:lstStyle/>
          <a:p>
            <a:r>
              <a:rPr lang="en-US" dirty="0"/>
              <a:t>Erasmus</a:t>
            </a:r>
          </a:p>
          <a:p>
            <a:r>
              <a:rPr lang="en-US" dirty="0"/>
              <a:t>Creative Europe</a:t>
            </a:r>
          </a:p>
          <a:p>
            <a:r>
              <a:rPr lang="en-US" dirty="0"/>
              <a:t>Europe for Citizens</a:t>
            </a:r>
          </a:p>
          <a:p>
            <a:r>
              <a:rPr lang="en-US" dirty="0"/>
              <a:t>EU Health </a:t>
            </a:r>
            <a:r>
              <a:rPr lang="en-US" dirty="0" err="1"/>
              <a:t>Programme</a:t>
            </a:r>
            <a:endParaRPr lang="en-US" dirty="0"/>
          </a:p>
          <a:p>
            <a:r>
              <a:rPr lang="en-US" dirty="0"/>
              <a:t>And so on and so forth…</a:t>
            </a:r>
          </a:p>
          <a:p>
            <a:endParaRPr lang="da-DK" dirty="0"/>
          </a:p>
        </p:txBody>
      </p:sp>
    </p:spTree>
    <p:extLst>
      <p:ext uri="{BB962C8B-B14F-4D97-AF65-F5344CB8AC3E}">
        <p14:creationId xmlns:p14="http://schemas.microsoft.com/office/powerpoint/2010/main" val="315716123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4603</TotalTime>
  <Words>2425</Words>
  <Application>Microsoft Office PowerPoint</Application>
  <PresentationFormat>Widescreen</PresentationFormat>
  <Paragraphs>336</Paragraphs>
  <Slides>21</Slides>
  <Notes>10</Notes>
  <HiddenSlides>4</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21</vt:i4>
      </vt:variant>
    </vt:vector>
  </HeadingPairs>
  <TitlesOfParts>
    <vt:vector size="26" baseType="lpstr">
      <vt:lpstr>Arial</vt:lpstr>
      <vt:lpstr>Calibri</vt:lpstr>
      <vt:lpstr>Calibri Light</vt:lpstr>
      <vt:lpstr>Tahoma</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Jesper Blaabjerg Holm</dc:creator>
  <cp:lastModifiedBy>Jesper Blaabjerg Holm</cp:lastModifiedBy>
  <cp:revision>27</cp:revision>
  <dcterms:created xsi:type="dcterms:W3CDTF">2019-05-05T08:39:48Z</dcterms:created>
  <dcterms:modified xsi:type="dcterms:W3CDTF">2019-05-09T09:05:19Z</dcterms:modified>
</cp:coreProperties>
</file>