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8" r:id="rId2"/>
    <p:sldId id="330" r:id="rId3"/>
    <p:sldId id="352" r:id="rId4"/>
    <p:sldId id="358" r:id="rId5"/>
    <p:sldId id="340" r:id="rId6"/>
    <p:sldId id="347" r:id="rId7"/>
    <p:sldId id="342" r:id="rId8"/>
    <p:sldId id="361" r:id="rId9"/>
    <p:sldId id="360" r:id="rId10"/>
    <p:sldId id="359" r:id="rId11"/>
    <p:sldId id="357" r:id="rId12"/>
    <p:sldId id="355" r:id="rId13"/>
    <p:sldId id="336" r:id="rId14"/>
    <p:sldId id="338" r:id="rId15"/>
  </p:sldIdLst>
  <p:sldSz cx="9144000" cy="6858000" type="screen4x3"/>
  <p:notesSz cx="6889750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9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856" y="3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901832" y="0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E2D9A50-C545-410C-8751-498F86BF35A3}" type="datetimeFigureOut">
              <a:rPr lang="en-GB" smtClean="0"/>
              <a:pPr/>
              <a:t>09/05/2019</a:t>
            </a:fld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517216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901832" y="9517216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2048E4B-A641-4389-8C5B-7D82858CF81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321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901832" y="0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162237B-90A9-4F37-B020-BA9A343160FE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8654" y="4758609"/>
            <a:ext cx="5512444" cy="450866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515615"/>
            <a:ext cx="2986309" cy="50149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901832" y="9515615"/>
            <a:ext cx="2986309" cy="50149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BFF2E1B-F828-45F5-8597-6DD287215F7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C83627-2B69-43C1-8EE0-25668F91D6C6}" type="slidenum">
              <a:rPr lang="da-DK" smtClean="0"/>
              <a:pPr>
                <a:defRPr/>
              </a:pPr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3452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smtClean="0"/>
              <a:t>WHO YOU ARE, YOUR DRIVE AND YOUR PASSION!</a:t>
            </a:r>
          </a:p>
          <a:p>
            <a:endParaRPr lang="nl-NL" b="1" dirty="0" smtClean="0"/>
          </a:p>
          <a:p>
            <a:endParaRPr lang="nl-NL" b="1" dirty="0" smtClean="0"/>
          </a:p>
          <a:p>
            <a:r>
              <a:rPr lang="nl-NL" b="1" dirty="0" smtClean="0"/>
              <a:t>YOUR ORGANISATION</a:t>
            </a:r>
          </a:p>
          <a:p>
            <a:endParaRPr lang="nl-NL" b="1" dirty="0" smtClean="0"/>
          </a:p>
          <a:p>
            <a:endParaRPr lang="nl-NL" b="1" dirty="0" smtClean="0"/>
          </a:p>
          <a:p>
            <a:r>
              <a:rPr lang="nl-NL" b="1" dirty="0" smtClean="0"/>
              <a:t>YOUR AIMED ACHIEVEMENTS IN BIOCAS</a:t>
            </a:r>
          </a:p>
          <a:p>
            <a:endParaRPr lang="nl-NL" b="1" dirty="0" smtClean="0"/>
          </a:p>
          <a:p>
            <a:endParaRPr lang="nl-NL" b="1" dirty="0" smtClean="0"/>
          </a:p>
          <a:p>
            <a:r>
              <a:rPr lang="nl-NL" b="1" dirty="0" smtClean="0"/>
              <a:t>In what WP will you belong most; WP 2, 3, 4, 5?</a:t>
            </a:r>
            <a:endParaRPr lang="nl-NL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359CB-800E-4288-9F30-601E6ED1A6BD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842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E08B6-9BA8-4209-BCFE-7C28D4628788}" type="datetimeFigureOut">
              <a:rPr lang="da-DK" smtClean="0"/>
              <a:pPr/>
              <a:t>09-05-2019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5750-B901-40FE-B417-F4FB769F072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10225136" cy="6901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Undertitel 5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9649072" cy="648072"/>
          </a:xfrm>
          <a:noFill/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da-DK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Frede Danborg, International </a:t>
            </a:r>
            <a:r>
              <a:rPr lang="da-DK" sz="2400" b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Coordinator</a:t>
            </a:r>
            <a:endParaRPr lang="da-DK" sz="24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412802" y="389446"/>
            <a:ext cx="6911726" cy="24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da-DK" sz="4000" dirty="0" smtClean="0">
                <a:solidFill>
                  <a:srgbClr val="CA9E28"/>
                </a:solidFill>
                <a:latin typeface="Impact" pitchFamily="34" charset="0"/>
              </a:rPr>
              <a:t>INTERNATIONALT COOPERATION IN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da-DK" sz="4000" dirty="0" smtClean="0">
                <a:solidFill>
                  <a:srgbClr val="C00000"/>
                </a:solidFill>
                <a:latin typeface="Impact" pitchFamily="34" charset="0"/>
              </a:rPr>
              <a:t>GULDBORGSUND MUNICIPALITY </a:t>
            </a:r>
            <a:r>
              <a:rPr lang="ja-JP" altLang="da-DK" sz="5400" dirty="0" smtClean="0"/>
              <a:t/>
            </a:r>
            <a:br>
              <a:rPr lang="ja-JP" altLang="da-DK" sz="5400" dirty="0" smtClean="0"/>
            </a:br>
            <a:r>
              <a:rPr lang="da-DK" sz="5400" b="0" i="0" dirty="0" smtClean="0"/>
              <a:t>  </a:t>
            </a:r>
            <a:endParaRPr lang="da-DK" sz="5400" b="0" i="0" dirty="0" smtClean="0">
              <a:solidFill>
                <a:srgbClr val="D19920"/>
              </a:solidFill>
            </a:endParaRPr>
          </a:p>
          <a:p>
            <a:pPr>
              <a:lnSpc>
                <a:spcPct val="80000"/>
              </a:lnSpc>
            </a:pPr>
            <a:endParaRPr lang="da-DK" sz="5400" b="0" i="0" dirty="0">
              <a:latin typeface="Impact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179512" y="5301208"/>
            <a:ext cx="9361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a-DK" sz="2800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EU Day 9 May 2019, Sorø</a:t>
            </a:r>
            <a:r>
              <a:rPr lang="da-DK" sz="2800" i="0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385200"/>
            <a:ext cx="1673916" cy="851007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251520" y="3501008"/>
            <a:ext cx="79928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a-DK" sz="3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EU PROJECT OPPORTUNITIES FOR MUNICIPALITIES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da-DK" sz="4000" dirty="0" smtClean="0"/>
              <a:t>Guldborgsund </a:t>
            </a:r>
            <a:r>
              <a:rPr lang="da-DK" sz="4000" dirty="0" err="1" smtClean="0"/>
              <a:t>Municipality</a:t>
            </a:r>
            <a:r>
              <a:rPr lang="da-DK" sz="4000" dirty="0" smtClean="0"/>
              <a:t> </a:t>
            </a:r>
            <a:endParaRPr lang="da-DK" sz="24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3" y="1556792"/>
            <a:ext cx="4624219" cy="3960439"/>
          </a:xfrm>
        </p:spPr>
        <p:txBody>
          <a:bodyPr>
            <a:normAutofit/>
          </a:bodyPr>
          <a:lstStyle/>
          <a:p>
            <a:pPr marL="179388" indent="-179388"/>
            <a:r>
              <a:rPr lang="en-US" sz="2200" dirty="0" smtClean="0"/>
              <a:t>Typical rural municipality</a:t>
            </a:r>
          </a:p>
          <a:p>
            <a:pPr marL="179388" indent="-179388"/>
            <a:r>
              <a:rPr lang="en-US" sz="2200" dirty="0" smtClean="0"/>
              <a:t>Population 61.000 at 903 km2</a:t>
            </a:r>
          </a:p>
          <a:p>
            <a:pPr marL="179388" indent="-179388"/>
            <a:r>
              <a:rPr lang="en-US" sz="2200" dirty="0" smtClean="0"/>
              <a:t>80 % of area covered by fields/forests </a:t>
            </a:r>
            <a:endParaRPr lang="da-DK" sz="2200" dirty="0" smtClean="0"/>
          </a:p>
          <a:p>
            <a:pPr marL="179388" indent="-179388"/>
            <a:r>
              <a:rPr lang="en-US" sz="2200" dirty="0" smtClean="0"/>
              <a:t>Main town: Nykøbing with 20.000 inhabitants. </a:t>
            </a:r>
          </a:p>
          <a:p>
            <a:pPr marL="179388" indent="-179388"/>
            <a:r>
              <a:rPr lang="en-US" sz="2200" dirty="0" smtClean="0">
                <a:latin typeface="Calibri" pitchFamily="34" charset="0"/>
              </a:rPr>
              <a:t>Half the population live in small villages and rural areas </a:t>
            </a:r>
            <a:endParaRPr lang="da-DK" sz="2200" dirty="0" smtClean="0">
              <a:latin typeface="Calibri" pitchFamily="34" charset="0"/>
            </a:endParaRPr>
          </a:p>
          <a:p>
            <a:pPr marL="179388" indent="-179388"/>
            <a:r>
              <a:rPr lang="da-DK" sz="2200" dirty="0" smtClean="0"/>
              <a:t>In the South </a:t>
            </a:r>
            <a:r>
              <a:rPr lang="da-DK" sz="2200" dirty="0" err="1" smtClean="0"/>
              <a:t>Baltic</a:t>
            </a:r>
            <a:r>
              <a:rPr lang="da-DK" sz="2200" dirty="0" smtClean="0"/>
              <a:t> </a:t>
            </a:r>
            <a:r>
              <a:rPr lang="da-DK" sz="2200" dirty="0" err="1" smtClean="0"/>
              <a:t>Sea</a:t>
            </a:r>
            <a:r>
              <a:rPr lang="da-DK" sz="2200" dirty="0" smtClean="0"/>
              <a:t> </a:t>
            </a:r>
            <a:r>
              <a:rPr lang="da-DK" sz="2200" dirty="0" err="1" smtClean="0"/>
              <a:t>between</a:t>
            </a:r>
            <a:r>
              <a:rPr lang="da-DK" sz="2200" dirty="0" smtClean="0"/>
              <a:t> Copenhagen, Hamborg and Berlin</a:t>
            </a:r>
          </a:p>
          <a:p>
            <a:pPr marL="179388" indent="-179388"/>
            <a:r>
              <a:rPr lang="da-DK" sz="2200" dirty="0" err="1" smtClean="0"/>
              <a:t>Neighbour</a:t>
            </a:r>
            <a:r>
              <a:rPr lang="da-DK" sz="2200" dirty="0" smtClean="0"/>
              <a:t> to Rostock</a:t>
            </a:r>
          </a:p>
          <a:p>
            <a:endParaRPr lang="da-DK" sz="2400" dirty="0"/>
          </a:p>
          <a:p>
            <a:endParaRPr lang="da-DK" sz="2400" dirty="0"/>
          </a:p>
        </p:txBody>
      </p:sp>
      <p:pic>
        <p:nvPicPr>
          <p:cNvPr id="7" name="Billede 6" descr="kort_DK_FokusGuldborgsund_mRosto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1763" y="1622746"/>
            <a:ext cx="4052237" cy="3900540"/>
          </a:xfrm>
          <a:prstGeom prst="rect">
            <a:avLst/>
          </a:prstGeom>
        </p:spPr>
      </p:pic>
      <p:pic>
        <p:nvPicPr>
          <p:cNvPr id="5" name="Picture 4" descr="Guldborgsund_RGB_7c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877272"/>
            <a:ext cx="1659169" cy="778886"/>
          </a:xfrm>
          <a:prstGeom prst="rect">
            <a:avLst/>
          </a:prstGeom>
          <a:noFill/>
        </p:spPr>
      </p:pic>
      <p:pic>
        <p:nvPicPr>
          <p:cNvPr id="8" name="Obraz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4896544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4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61275" cy="778098"/>
          </a:xfrm>
        </p:spPr>
        <p:txBody>
          <a:bodyPr>
            <a:normAutofit/>
          </a:bodyPr>
          <a:lstStyle/>
          <a:p>
            <a:r>
              <a:rPr lang="da-DK" sz="3200" b="1" dirty="0" err="1" smtClean="0">
                <a:latin typeface="+mn-lt"/>
                <a:ea typeface="Verdana" pitchFamily="34" charset="0"/>
                <a:cs typeface="Verdana" pitchFamily="34" charset="0"/>
              </a:rPr>
              <a:t>What</a:t>
            </a:r>
            <a:r>
              <a:rPr lang="da-DK" sz="3200" b="1" dirty="0" smtClean="0">
                <a:latin typeface="+mn-lt"/>
                <a:ea typeface="Verdana" pitchFamily="34" charset="0"/>
                <a:cs typeface="Verdana" pitchFamily="34" charset="0"/>
              </a:rPr>
              <a:t> do </a:t>
            </a:r>
            <a:r>
              <a:rPr lang="da-DK" sz="3200" b="1" dirty="0" err="1" smtClean="0">
                <a:latin typeface="+mn-lt"/>
                <a:ea typeface="Verdana" pitchFamily="34" charset="0"/>
                <a:cs typeface="Verdana" pitchFamily="34" charset="0"/>
              </a:rPr>
              <a:t>we</a:t>
            </a:r>
            <a:r>
              <a:rPr lang="da-DK" sz="3200" b="1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da-DK" sz="3200" b="1" dirty="0" err="1" smtClean="0">
                <a:latin typeface="+mn-lt"/>
                <a:ea typeface="Verdana" pitchFamily="34" charset="0"/>
                <a:cs typeface="Verdana" pitchFamily="34" charset="0"/>
              </a:rPr>
              <a:t>get</a:t>
            </a:r>
            <a:r>
              <a:rPr lang="da-DK" sz="3200" b="1" dirty="0" smtClean="0">
                <a:latin typeface="+mn-lt"/>
                <a:ea typeface="Verdana" pitchFamily="34" charset="0"/>
                <a:cs typeface="Verdana" pitchFamily="34" charset="0"/>
              </a:rPr>
              <a:t> from international </a:t>
            </a:r>
            <a:r>
              <a:rPr lang="da-DK" sz="3200" b="1" dirty="0" err="1" smtClean="0">
                <a:latin typeface="+mn-lt"/>
                <a:ea typeface="Verdana" pitchFamily="34" charset="0"/>
                <a:cs typeface="Verdana" pitchFamily="34" charset="0"/>
              </a:rPr>
              <a:t>cooperation</a:t>
            </a:r>
            <a:r>
              <a:rPr lang="da-DK" sz="3200" b="1" dirty="0" smtClean="0">
                <a:latin typeface="+mn-lt"/>
                <a:ea typeface="Verdana" pitchFamily="34" charset="0"/>
                <a:cs typeface="Verdana" pitchFamily="34" charset="0"/>
              </a:rPr>
              <a:t>?</a:t>
            </a:r>
            <a:endParaRPr lang="da-DK" sz="3200" b="1" dirty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600" dirty="0" smtClean="0"/>
              <a:t>International cooperation is a specific resource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600" dirty="0" smtClean="0"/>
              <a:t>There is important knowledge and experiences in our neighbouring countries and further out in Europe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600" dirty="0" smtClean="0"/>
              <a:t>They have similar challenges as we have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600" dirty="0" smtClean="0"/>
              <a:t>EU pays the main part of the cooperation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GB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Develop new and better services to the </a:t>
            </a:r>
            <a:r>
              <a:rPr lang="en-GB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citizens.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Develop solutions and methods for the municipality organisation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Provide network, knowledge and experiences to employees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Branding locally, nationally and among neighbouring countries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Agenda setting, leveraging to further financing and resources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da-DK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4" descr="Guldborgsund_RGB_7c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947773"/>
            <a:ext cx="1538163" cy="752990"/>
          </a:xfrm>
          <a:prstGeom prst="rect">
            <a:avLst/>
          </a:prstGeom>
          <a:noFill/>
        </p:spPr>
      </p:pic>
      <p:pic>
        <p:nvPicPr>
          <p:cNvPr id="5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36097"/>
            <a:ext cx="1224136" cy="814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Basic principles for international cooperation 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en-GB" sz="3600" dirty="0" smtClean="0"/>
              <a:t>Mainstreaming of the international cooperation:</a:t>
            </a:r>
          </a:p>
          <a:p>
            <a:pPr lvl="0">
              <a:spcAft>
                <a:spcPts val="1200"/>
              </a:spcAft>
            </a:pPr>
            <a:r>
              <a:rPr lang="en-GB" sz="3600" dirty="0" smtClean="0"/>
              <a:t>International cooperation has no own goals, but contributes to political prioritised goals</a:t>
            </a:r>
          </a:p>
          <a:p>
            <a:pPr>
              <a:spcAft>
                <a:spcPts val="1200"/>
              </a:spcAft>
            </a:pPr>
            <a:r>
              <a:rPr lang="en-GB" sz="3600" dirty="0" smtClean="0"/>
              <a:t>Seen as a resource to develop the technical centres core tasks </a:t>
            </a:r>
          </a:p>
          <a:p>
            <a:pPr lvl="0">
              <a:spcAft>
                <a:spcPts val="1200"/>
              </a:spcAft>
            </a:pPr>
            <a:r>
              <a:rPr lang="en-GB" sz="3600" dirty="0" smtClean="0"/>
              <a:t>International cooperation is an ordinary tool for development work to reach the municipal goals </a:t>
            </a:r>
          </a:p>
          <a:p>
            <a:pPr lvl="0">
              <a:spcAft>
                <a:spcPts val="1200"/>
              </a:spcAft>
            </a:pPr>
            <a:r>
              <a:rPr lang="en-GB" sz="3600" dirty="0" smtClean="0"/>
              <a:t>All centre and units in the municipality should have the opportunity to benefit from international cooperation.</a:t>
            </a:r>
            <a:r>
              <a:rPr lang="da-DK" sz="3600" b="1" dirty="0" smtClean="0"/>
              <a:t> </a:t>
            </a:r>
          </a:p>
          <a:p>
            <a:pPr>
              <a:buNone/>
            </a:pPr>
            <a:r>
              <a:rPr lang="da-DK" sz="3600" b="1" dirty="0" smtClean="0"/>
              <a:t>Organisation</a:t>
            </a:r>
          </a:p>
          <a:p>
            <a:pPr>
              <a:buNone/>
            </a:pPr>
            <a:r>
              <a:rPr lang="da-DK" sz="3600" dirty="0" smtClean="0"/>
              <a:t>2 international </a:t>
            </a:r>
            <a:r>
              <a:rPr lang="da-DK" sz="3600" dirty="0" err="1" smtClean="0"/>
              <a:t>coordinators</a:t>
            </a:r>
            <a:r>
              <a:rPr lang="da-DK" sz="3600" dirty="0" smtClean="0"/>
              <a:t> </a:t>
            </a:r>
            <a:r>
              <a:rPr lang="da-DK" sz="3600" dirty="0" err="1" smtClean="0"/>
              <a:t>providing</a:t>
            </a:r>
            <a:r>
              <a:rPr lang="da-DK" sz="3600" dirty="0" smtClean="0"/>
              <a:t> </a:t>
            </a:r>
            <a:r>
              <a:rPr lang="da-DK" sz="3600" dirty="0" err="1" smtClean="0"/>
              <a:t>technical</a:t>
            </a:r>
            <a:r>
              <a:rPr lang="da-DK" sz="3600" dirty="0" smtClean="0"/>
              <a:t> support to all </a:t>
            </a:r>
            <a:r>
              <a:rPr lang="da-DK" sz="3600" dirty="0" smtClean="0"/>
              <a:t>centres and </a:t>
            </a:r>
            <a:r>
              <a:rPr lang="da-DK" sz="3600" dirty="0" err="1" smtClean="0"/>
              <a:t>departments</a:t>
            </a:r>
            <a:r>
              <a:rPr lang="da-DK" sz="3600" dirty="0" smtClean="0"/>
              <a:t>. </a:t>
            </a:r>
          </a:p>
          <a:p>
            <a:pPr>
              <a:buNone/>
            </a:pPr>
            <a:r>
              <a:rPr lang="da-DK" sz="3600" dirty="0" smtClean="0"/>
              <a:t>1 international </a:t>
            </a:r>
            <a:r>
              <a:rPr lang="da-DK" sz="3600" dirty="0" err="1" smtClean="0"/>
              <a:t>contact</a:t>
            </a:r>
            <a:r>
              <a:rPr lang="da-DK" sz="3600" dirty="0" smtClean="0"/>
              <a:t> persons in </a:t>
            </a:r>
            <a:r>
              <a:rPr lang="da-DK" sz="3600" dirty="0" err="1" smtClean="0"/>
              <a:t>each</a:t>
            </a:r>
            <a:r>
              <a:rPr lang="da-DK" sz="3600" dirty="0" smtClean="0"/>
              <a:t> of 9 centres.</a:t>
            </a:r>
          </a:p>
          <a:p>
            <a:pPr>
              <a:buNone/>
            </a:pPr>
            <a:r>
              <a:rPr lang="da-DK" sz="3600" dirty="0" err="1" smtClean="0"/>
              <a:t>Important</a:t>
            </a:r>
            <a:r>
              <a:rPr lang="da-DK" sz="3600" dirty="0" smtClean="0"/>
              <a:t> support from </a:t>
            </a:r>
            <a:r>
              <a:rPr lang="da-DK" sz="3600" dirty="0" err="1" smtClean="0"/>
              <a:t>Greater</a:t>
            </a:r>
            <a:r>
              <a:rPr lang="da-DK" sz="3600" dirty="0" smtClean="0"/>
              <a:t> Copenhagen EU Office.</a:t>
            </a:r>
            <a:endParaRPr lang="en-GB" sz="3600" dirty="0" smtClean="0"/>
          </a:p>
          <a:p>
            <a:endParaRPr lang="da-DK" dirty="0"/>
          </a:p>
        </p:txBody>
      </p:sp>
      <p:pic>
        <p:nvPicPr>
          <p:cNvPr id="4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36097"/>
            <a:ext cx="1224136" cy="814883"/>
          </a:xfrm>
          <a:prstGeom prst="rect">
            <a:avLst/>
          </a:prstGeom>
          <a:noFill/>
        </p:spPr>
      </p:pic>
      <p:pic>
        <p:nvPicPr>
          <p:cNvPr id="5" name="Picture 4" descr="Guldborgsund_RGB_7c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947773"/>
            <a:ext cx="1538163" cy="75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-1712540"/>
            <a:ext cx="5917708" cy="8368799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4799" y="1597622"/>
            <a:ext cx="8458200" cy="1969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Bioeconomy Hotspot Guldborgsund </a:t>
            </a:r>
          </a:p>
          <a:p>
            <a:pPr marL="0" indent="0">
              <a:buNone/>
            </a:pPr>
            <a:endParaRPr lang="nl-NL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9388" indent="-179388"/>
            <a:r>
              <a:rPr lang="nl-NL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Connects science and enterprises </a:t>
            </a:r>
          </a:p>
          <a:p>
            <a:pPr marL="179388" indent="-179388"/>
            <a:r>
              <a:rPr lang="nl-NL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Facilitates new </a:t>
            </a:r>
            <a:r>
              <a:rPr lang="nl-NL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sustaniable</a:t>
            </a:r>
            <a:r>
              <a:rPr lang="nl-NL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</a:t>
            </a:r>
            <a:r>
              <a:rPr lang="nl-NL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productions</a:t>
            </a:r>
            <a:r>
              <a:rPr lang="nl-NL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LOCAL JOBS</a:t>
            </a:r>
          </a:p>
          <a:p>
            <a:pPr marL="0" indent="0">
              <a:buNone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based on </a:t>
            </a:r>
            <a:r>
              <a:rPr lang="nl-NL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 bio resources and residues</a:t>
            </a:r>
          </a:p>
          <a:p>
            <a:pPr marL="0" indent="0">
              <a:buNone/>
            </a:pPr>
            <a:r>
              <a:rPr lang="nl-NL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in a circular economy</a:t>
            </a:r>
          </a:p>
          <a:p>
            <a:pPr marL="0" indent="0">
              <a:buNone/>
            </a:pPr>
            <a:endParaRPr lang="nl-NL" sz="1400" b="1" dirty="0">
              <a:latin typeface="Gotham Light" pitchFamily="50" charset="0"/>
            </a:endParaRPr>
          </a:p>
          <a:p>
            <a:pPr marL="0" indent="0">
              <a:buNone/>
            </a:pPr>
            <a:endParaRPr lang="nl-NL" sz="1400" b="1" dirty="0">
              <a:latin typeface="Gotham Light" pitchFamily="50" charset="0"/>
            </a:endParaRP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52400"/>
            <a:ext cx="2286000" cy="1219389"/>
          </a:xfrm>
          <a:prstGeom prst="rect">
            <a:avLst/>
          </a:prstGeom>
        </p:spPr>
      </p:pic>
      <p:cxnSp>
        <p:nvCxnSpPr>
          <p:cNvPr id="11" name="Lige pilforbindelse 10"/>
          <p:cNvCxnSpPr/>
          <p:nvPr/>
        </p:nvCxnSpPr>
        <p:spPr>
          <a:xfrm>
            <a:off x="5410199" y="2743542"/>
            <a:ext cx="2857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Billed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68" y="476051"/>
            <a:ext cx="1121457" cy="571943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48006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12" name="Højre klammeparentes 11"/>
          <p:cNvSpPr/>
          <p:nvPr/>
        </p:nvSpPr>
        <p:spPr>
          <a:xfrm>
            <a:off x="4832929" y="2295861"/>
            <a:ext cx="304801" cy="1162795"/>
          </a:xfrm>
          <a:prstGeom prst="rightBrace">
            <a:avLst>
              <a:gd name="adj1" fmla="val 8333"/>
              <a:gd name="adj2" fmla="val 40838"/>
            </a:avLst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b="1" dirty="0"/>
          </a:p>
        </p:txBody>
      </p:sp>
      <p:pic>
        <p:nvPicPr>
          <p:cNvPr id="13" name="Pladsholder til indhold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684" b="11605"/>
          <a:stretch/>
        </p:blipFill>
        <p:spPr>
          <a:xfrm>
            <a:off x="323528" y="5013176"/>
            <a:ext cx="8461615" cy="1202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kstfelt 13"/>
          <p:cNvSpPr txBox="1"/>
          <p:nvPr/>
        </p:nvSpPr>
        <p:spPr>
          <a:xfrm>
            <a:off x="395536" y="3501008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err="1" smtClean="0"/>
              <a:t>Bioeconomy</a:t>
            </a:r>
            <a:r>
              <a:rPr lang="da-DK" sz="2000" dirty="0" smtClean="0"/>
              <a:t> </a:t>
            </a:r>
            <a:r>
              <a:rPr lang="da-DK" sz="2000" dirty="0" err="1" smtClean="0"/>
              <a:t>Hotspot</a:t>
            </a:r>
            <a:r>
              <a:rPr lang="da-DK" sz="2000" dirty="0" smtClean="0"/>
              <a:t> Guldborgsund </a:t>
            </a:r>
            <a:r>
              <a:rPr lang="da-DK" sz="2000" dirty="0" err="1" smtClean="0"/>
              <a:t>works</a:t>
            </a:r>
            <a:r>
              <a:rPr lang="da-DK" sz="2000" dirty="0" smtClean="0"/>
              <a:t> with </a:t>
            </a:r>
          </a:p>
          <a:p>
            <a:r>
              <a:rPr lang="da-DK" sz="2000" b="1" dirty="0" err="1" smtClean="0"/>
              <a:t>circular</a:t>
            </a:r>
            <a:r>
              <a:rPr lang="da-DK" sz="2000" b="1" dirty="0" smtClean="0"/>
              <a:t> </a:t>
            </a:r>
            <a:r>
              <a:rPr lang="da-DK" sz="2000" b="1" dirty="0" err="1" smtClean="0"/>
              <a:t>bioeconomy</a:t>
            </a:r>
            <a:r>
              <a:rPr lang="da-DK" sz="2000" b="1" dirty="0" smtClean="0"/>
              <a:t> </a:t>
            </a:r>
            <a:r>
              <a:rPr lang="da-DK" sz="2000" b="1" dirty="0" err="1" smtClean="0"/>
              <a:t>projects</a:t>
            </a:r>
            <a:r>
              <a:rPr lang="da-DK" sz="2000" b="1" dirty="0" smtClean="0"/>
              <a:t> </a:t>
            </a:r>
            <a:r>
              <a:rPr lang="da-DK" sz="2000" dirty="0" smtClean="0"/>
              <a:t>and </a:t>
            </a:r>
            <a:r>
              <a:rPr lang="da-DK" sz="2000" dirty="0" err="1" smtClean="0"/>
              <a:t>networks</a:t>
            </a:r>
            <a:r>
              <a:rPr lang="da-DK" sz="2000" dirty="0" smtClean="0"/>
              <a:t> to find new </a:t>
            </a:r>
          </a:p>
          <a:p>
            <a:r>
              <a:rPr lang="da-DK" sz="2000" dirty="0" smtClean="0"/>
              <a:t>profitable and </a:t>
            </a:r>
            <a:r>
              <a:rPr lang="da-DK" sz="2000" dirty="0" err="1" smtClean="0"/>
              <a:t>sustainable</a:t>
            </a:r>
            <a:r>
              <a:rPr lang="da-DK" sz="2000" dirty="0" smtClean="0"/>
              <a:t> </a:t>
            </a:r>
            <a:r>
              <a:rPr lang="da-DK" sz="2000" dirty="0" err="1" smtClean="0"/>
              <a:t>uses</a:t>
            </a:r>
            <a:r>
              <a:rPr lang="da-DK" sz="2000" dirty="0" smtClean="0"/>
              <a:t> of </a:t>
            </a:r>
            <a:r>
              <a:rPr lang="da-DK" sz="2000" dirty="0" err="1" smtClean="0"/>
              <a:t>local</a:t>
            </a:r>
            <a:r>
              <a:rPr lang="da-DK" sz="2000" dirty="0" smtClean="0"/>
              <a:t> </a:t>
            </a:r>
            <a:r>
              <a:rPr lang="da-DK" sz="2000" dirty="0" err="1" smtClean="0"/>
              <a:t>resources</a:t>
            </a:r>
            <a:r>
              <a:rPr lang="da-DK" sz="2000" dirty="0" smtClean="0"/>
              <a:t> </a:t>
            </a:r>
            <a:r>
              <a:rPr lang="da-DK" sz="2000" dirty="0" err="1" smtClean="0"/>
              <a:t>like</a:t>
            </a:r>
            <a:r>
              <a:rPr lang="da-DK" sz="2000" dirty="0" smtClean="0"/>
              <a:t>: </a:t>
            </a:r>
          </a:p>
          <a:p>
            <a:r>
              <a:rPr lang="da-DK" sz="2000" dirty="0" smtClean="0">
                <a:sym typeface="Wingdings" panose="05000000000000000000" pitchFamily="2" charset="2"/>
              </a:rPr>
              <a:t></a:t>
            </a:r>
            <a:r>
              <a:rPr lang="da-DK" sz="2000" dirty="0" err="1" smtClean="0"/>
              <a:t>sugar</a:t>
            </a:r>
            <a:r>
              <a:rPr lang="da-DK" sz="2000" dirty="0" smtClean="0"/>
              <a:t> </a:t>
            </a:r>
            <a:r>
              <a:rPr lang="da-DK" sz="2000" dirty="0" err="1" smtClean="0"/>
              <a:t>beet</a:t>
            </a:r>
            <a:r>
              <a:rPr lang="da-DK" sz="2000" dirty="0" smtClean="0"/>
              <a:t> </a:t>
            </a:r>
            <a:r>
              <a:rPr lang="da-DK" sz="2000" dirty="0" err="1" smtClean="0"/>
              <a:t>leaves</a:t>
            </a:r>
            <a:r>
              <a:rPr lang="da-DK" sz="2000" dirty="0" smtClean="0"/>
              <a:t>  </a:t>
            </a:r>
            <a:r>
              <a:rPr lang="da-DK" sz="2000" dirty="0" smtClean="0">
                <a:sym typeface="Wingdings" panose="05000000000000000000" pitchFamily="2" charset="2"/>
              </a:rPr>
              <a:t></a:t>
            </a:r>
            <a:r>
              <a:rPr lang="da-DK" sz="2000" dirty="0" err="1" smtClean="0"/>
              <a:t>beach</a:t>
            </a:r>
            <a:r>
              <a:rPr lang="da-DK" sz="2000" dirty="0" smtClean="0"/>
              <a:t> cast   </a:t>
            </a:r>
            <a:r>
              <a:rPr lang="da-DK" sz="2000" dirty="0" smtClean="0">
                <a:sym typeface="Wingdings" panose="05000000000000000000" pitchFamily="2" charset="2"/>
              </a:rPr>
              <a:t></a:t>
            </a:r>
            <a:r>
              <a:rPr lang="da-DK" sz="2000" dirty="0" err="1" smtClean="0"/>
              <a:t>seaweed</a:t>
            </a:r>
            <a:r>
              <a:rPr lang="da-DK" sz="2000" dirty="0" smtClean="0"/>
              <a:t>   </a:t>
            </a:r>
            <a:r>
              <a:rPr lang="da-DK" sz="2000" dirty="0" smtClean="0">
                <a:sym typeface="Wingdings" panose="05000000000000000000" pitchFamily="2" charset="2"/>
              </a:rPr>
              <a:t></a:t>
            </a:r>
            <a:r>
              <a:rPr lang="da-DK" sz="2000" dirty="0" err="1" smtClean="0"/>
              <a:t>straw</a:t>
            </a:r>
            <a:r>
              <a:rPr lang="da-DK" sz="2000" dirty="0" smtClean="0"/>
              <a:t>   </a:t>
            </a:r>
            <a:r>
              <a:rPr lang="da-DK" sz="2000" dirty="0" smtClean="0">
                <a:sym typeface="Wingdings" panose="05000000000000000000" pitchFamily="2" charset="2"/>
              </a:rPr>
              <a:t> </a:t>
            </a:r>
            <a:r>
              <a:rPr lang="da-DK" sz="2000" dirty="0" err="1" smtClean="0"/>
              <a:t>surplus</a:t>
            </a:r>
            <a:r>
              <a:rPr lang="da-DK" sz="2000" dirty="0" smtClean="0"/>
              <a:t> </a:t>
            </a:r>
            <a:r>
              <a:rPr lang="da-DK" sz="2000" dirty="0" err="1" smtClean="0"/>
              <a:t>electricity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8664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Biocas (Jul</a:t>
            </a:r>
            <a:r>
              <a:rPr lang="da-DK" sz="3200" b="1" dirty="0" smtClean="0"/>
              <a:t>y</a:t>
            </a:r>
            <a:r>
              <a:rPr lang="pl-PL" sz="3200" b="1" dirty="0" smtClean="0"/>
              <a:t> 2017 – Dec 2020)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980727"/>
            <a:ext cx="6419056" cy="371301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pl-PL" sz="7200" dirty="0" smtClean="0"/>
              <a:t>Proje</a:t>
            </a:r>
            <a:r>
              <a:rPr lang="da-DK" sz="7200" dirty="0" smtClean="0"/>
              <a:t>c</a:t>
            </a:r>
            <a:r>
              <a:rPr lang="pl-PL" sz="7200" dirty="0" smtClean="0"/>
              <a:t>t</a:t>
            </a:r>
            <a:r>
              <a:rPr lang="da-DK" sz="7200" dirty="0" smtClean="0"/>
              <a:t> </a:t>
            </a:r>
            <a:r>
              <a:rPr lang="pl-PL" sz="7200" dirty="0" smtClean="0"/>
              <a:t>budget: </a:t>
            </a:r>
            <a:r>
              <a:rPr lang="da-DK" sz="7200" dirty="0" smtClean="0"/>
              <a:t>5 mio. €</a:t>
            </a:r>
            <a:r>
              <a:rPr lang="pl-PL" sz="7200" dirty="0" smtClean="0"/>
              <a:t>. G</a:t>
            </a:r>
            <a:r>
              <a:rPr lang="da-DK" sz="7200" dirty="0" smtClean="0"/>
              <a:t>BS b</a:t>
            </a:r>
            <a:r>
              <a:rPr lang="pl-PL" sz="7200" dirty="0" smtClean="0"/>
              <a:t>udget: </a:t>
            </a:r>
            <a:r>
              <a:rPr lang="da-DK" sz="7200" dirty="0" smtClean="0"/>
              <a:t>0.25 mio. €</a:t>
            </a:r>
          </a:p>
          <a:p>
            <a:pPr>
              <a:buNone/>
            </a:pPr>
            <a:r>
              <a:rPr lang="pl-PL" sz="7200" dirty="0" smtClean="0"/>
              <a:t>EU </a:t>
            </a:r>
            <a:r>
              <a:rPr lang="da-DK" sz="7200" dirty="0" err="1" smtClean="0"/>
              <a:t>Programme</a:t>
            </a:r>
            <a:r>
              <a:rPr lang="pl-PL" sz="7200" dirty="0" smtClean="0"/>
              <a:t>: Interreg Nor</a:t>
            </a:r>
            <a:r>
              <a:rPr lang="da-DK" sz="7200" dirty="0" err="1" smtClean="0"/>
              <a:t>th</a:t>
            </a:r>
            <a:r>
              <a:rPr lang="da-DK" sz="7200" dirty="0" smtClean="0"/>
              <a:t> </a:t>
            </a:r>
            <a:r>
              <a:rPr lang="da-DK" sz="7200" dirty="0" err="1" smtClean="0"/>
              <a:t>Sea</a:t>
            </a:r>
            <a:r>
              <a:rPr lang="da-DK" sz="7200" dirty="0" smtClean="0"/>
              <a:t>, 50 </a:t>
            </a:r>
            <a:r>
              <a:rPr lang="pl-PL" sz="7200" dirty="0" smtClean="0"/>
              <a:t>%</a:t>
            </a:r>
            <a:r>
              <a:rPr lang="da-DK" sz="7200" dirty="0" smtClean="0"/>
              <a:t> </a:t>
            </a:r>
          </a:p>
          <a:p>
            <a:pPr>
              <a:buNone/>
            </a:pPr>
            <a:r>
              <a:rPr lang="pl-PL" sz="7200" dirty="0" smtClean="0"/>
              <a:t> </a:t>
            </a:r>
            <a:endParaRPr lang="da-DK" sz="7200" dirty="0" smtClean="0"/>
          </a:p>
          <a:p>
            <a:pPr>
              <a:buNone/>
            </a:pPr>
            <a:r>
              <a:rPr lang="pl-PL" sz="7200" b="1" dirty="0" smtClean="0"/>
              <a:t>Proje</a:t>
            </a:r>
            <a:r>
              <a:rPr lang="da-DK" sz="7200" b="1" dirty="0" smtClean="0"/>
              <a:t>c</a:t>
            </a:r>
            <a:r>
              <a:rPr lang="pl-PL" sz="7200" b="1" dirty="0" smtClean="0"/>
              <a:t>t</a:t>
            </a:r>
            <a:r>
              <a:rPr lang="da-DK" sz="7200" b="1" dirty="0" smtClean="0"/>
              <a:t> </a:t>
            </a:r>
            <a:r>
              <a:rPr lang="da-DK" sz="7200" b="1" dirty="0" err="1" smtClean="0"/>
              <a:t>content</a:t>
            </a:r>
            <a:endParaRPr lang="da-DK" sz="7200" dirty="0" smtClean="0"/>
          </a:p>
          <a:p>
            <a:pPr marL="265113" indent="-265113"/>
            <a:r>
              <a:rPr lang="pl-PL" sz="7200" dirty="0" smtClean="0"/>
              <a:t>Intensiv</a:t>
            </a:r>
            <a:r>
              <a:rPr lang="da-DK" sz="7200" dirty="0" smtClean="0"/>
              <a:t>e</a:t>
            </a:r>
            <a:r>
              <a:rPr lang="pl-PL" sz="7200" dirty="0" smtClean="0"/>
              <a:t> </a:t>
            </a:r>
            <a:r>
              <a:rPr lang="da-DK" sz="7200" dirty="0" smtClean="0"/>
              <a:t>and </a:t>
            </a:r>
            <a:r>
              <a:rPr lang="da-DK" sz="7200" dirty="0" err="1" smtClean="0"/>
              <a:t>cascade</a:t>
            </a:r>
            <a:r>
              <a:rPr lang="da-DK" sz="7200" dirty="0" smtClean="0"/>
              <a:t> </a:t>
            </a:r>
            <a:r>
              <a:rPr lang="da-DK" sz="7200" dirty="0" err="1" smtClean="0"/>
              <a:t>utilisation</a:t>
            </a:r>
            <a:r>
              <a:rPr lang="da-DK" sz="7200" dirty="0" smtClean="0"/>
              <a:t> o</a:t>
            </a:r>
            <a:r>
              <a:rPr lang="pl-PL" sz="7200" dirty="0" smtClean="0"/>
              <a:t>f biomass</a:t>
            </a:r>
            <a:endParaRPr lang="da-DK" sz="7200" dirty="0" smtClean="0"/>
          </a:p>
          <a:p>
            <a:pPr marL="265113" indent="-265113"/>
            <a:r>
              <a:rPr lang="da-DK" sz="7200" dirty="0" err="1" smtClean="0"/>
              <a:t>Develop</a:t>
            </a:r>
            <a:r>
              <a:rPr lang="da-DK" sz="7200" dirty="0" smtClean="0"/>
              <a:t> </a:t>
            </a:r>
            <a:r>
              <a:rPr lang="da-DK" sz="7200" dirty="0" err="1" smtClean="0"/>
              <a:t>value</a:t>
            </a:r>
            <a:r>
              <a:rPr lang="da-DK" sz="7200" dirty="0" smtClean="0"/>
              <a:t> </a:t>
            </a:r>
            <a:r>
              <a:rPr lang="da-DK" sz="7200" dirty="0" err="1" smtClean="0"/>
              <a:t>chains</a:t>
            </a:r>
            <a:r>
              <a:rPr lang="da-DK" sz="7200" dirty="0" smtClean="0"/>
              <a:t> </a:t>
            </a:r>
            <a:r>
              <a:rPr lang="pl-PL" sz="7200" dirty="0" smtClean="0"/>
              <a:t>fr</a:t>
            </a:r>
            <a:r>
              <a:rPr lang="da-DK" sz="7200" dirty="0" smtClean="0"/>
              <a:t>om</a:t>
            </a:r>
            <a:r>
              <a:rPr lang="pl-PL" sz="7200" dirty="0" smtClean="0"/>
              <a:t> </a:t>
            </a:r>
            <a:r>
              <a:rPr lang="da-DK" sz="7200" dirty="0" smtClean="0"/>
              <a:t>research to                           </a:t>
            </a:r>
            <a:r>
              <a:rPr lang="pl-PL" sz="7200" dirty="0" smtClean="0"/>
              <a:t>produ</a:t>
            </a:r>
            <a:r>
              <a:rPr lang="da-DK" sz="7200" dirty="0" smtClean="0"/>
              <a:t>c</a:t>
            </a:r>
            <a:r>
              <a:rPr lang="pl-PL" sz="7200" dirty="0" smtClean="0"/>
              <a:t>tion</a:t>
            </a:r>
            <a:endParaRPr lang="da-DK" sz="7200" dirty="0" smtClean="0"/>
          </a:p>
          <a:p>
            <a:pPr marL="265113" indent="-265113"/>
            <a:r>
              <a:rPr lang="da-DK" sz="7200" dirty="0" err="1" smtClean="0"/>
              <a:t>Develop</a:t>
            </a:r>
            <a:r>
              <a:rPr lang="da-DK" sz="7200" dirty="0" smtClean="0"/>
              <a:t> </a:t>
            </a:r>
            <a:r>
              <a:rPr lang="pl-PL" sz="7200" dirty="0" smtClean="0"/>
              <a:t>n</a:t>
            </a:r>
            <a:r>
              <a:rPr lang="da-DK" sz="7200" dirty="0" err="1" smtClean="0"/>
              <a:t>ew</a:t>
            </a:r>
            <a:r>
              <a:rPr lang="pl-PL" sz="7200" dirty="0" smtClean="0"/>
              <a:t> lo</a:t>
            </a:r>
            <a:r>
              <a:rPr lang="da-DK" sz="7200" dirty="0" smtClean="0"/>
              <a:t>c</a:t>
            </a:r>
            <a:r>
              <a:rPr lang="pl-PL" sz="7200" dirty="0" smtClean="0"/>
              <a:t>al produ</a:t>
            </a:r>
            <a:r>
              <a:rPr lang="da-DK" sz="7200" dirty="0" smtClean="0"/>
              <a:t>c</a:t>
            </a:r>
            <a:r>
              <a:rPr lang="pl-PL" sz="7200" dirty="0" smtClean="0"/>
              <a:t>t</a:t>
            </a:r>
            <a:r>
              <a:rPr lang="da-DK" sz="7200" dirty="0" smtClean="0"/>
              <a:t>s</a:t>
            </a:r>
            <a:r>
              <a:rPr lang="pl-PL" sz="7200" dirty="0" smtClean="0"/>
              <a:t>. </a:t>
            </a:r>
            <a:endParaRPr lang="da-DK" sz="7200" dirty="0" smtClean="0"/>
          </a:p>
          <a:p>
            <a:pPr>
              <a:buNone/>
            </a:pPr>
            <a:endParaRPr lang="da-DK" sz="7200" b="1" dirty="0" smtClean="0"/>
          </a:p>
          <a:p>
            <a:pPr>
              <a:buNone/>
            </a:pPr>
            <a:r>
              <a:rPr lang="pl-PL" sz="7200" b="1" dirty="0" smtClean="0"/>
              <a:t>Partners</a:t>
            </a:r>
            <a:r>
              <a:rPr lang="da-DK" sz="7200" b="1" dirty="0" smtClean="0"/>
              <a:t>hip</a:t>
            </a:r>
          </a:p>
          <a:p>
            <a:pPr lvl="0">
              <a:buNone/>
            </a:pPr>
            <a:r>
              <a:rPr lang="pl-PL" sz="7200" dirty="0" smtClean="0"/>
              <a:t>Province Friesland</a:t>
            </a:r>
            <a:r>
              <a:rPr lang="da-DK" sz="7200" dirty="0" smtClean="0"/>
              <a:t>, </a:t>
            </a:r>
            <a:r>
              <a:rPr lang="da-DK" sz="7200" dirty="0" err="1" smtClean="0"/>
              <a:t>Lead</a:t>
            </a:r>
            <a:r>
              <a:rPr lang="pl-PL" sz="7200" dirty="0" smtClean="0"/>
              <a:t>.</a:t>
            </a:r>
            <a:endParaRPr lang="da-DK" sz="7200" dirty="0" smtClean="0"/>
          </a:p>
          <a:p>
            <a:pPr marL="0" lvl="0" indent="0">
              <a:buNone/>
            </a:pPr>
            <a:r>
              <a:rPr lang="pl-PL" sz="7200" dirty="0" smtClean="0"/>
              <a:t>Lo</a:t>
            </a:r>
            <a:r>
              <a:rPr lang="da-DK" sz="7200" dirty="0" smtClean="0"/>
              <a:t>c</a:t>
            </a:r>
            <a:r>
              <a:rPr lang="pl-PL" sz="7200" dirty="0" smtClean="0"/>
              <a:t>alt partners</a:t>
            </a:r>
            <a:r>
              <a:rPr lang="da-DK" sz="7200" dirty="0" smtClean="0"/>
              <a:t>hip</a:t>
            </a:r>
            <a:r>
              <a:rPr lang="pl-PL" sz="7200" dirty="0" smtClean="0"/>
              <a:t>: Guldborgsund, CELF, Agrovi </a:t>
            </a:r>
            <a:r>
              <a:rPr lang="da-DK" sz="7200" dirty="0" smtClean="0"/>
              <a:t>and </a:t>
            </a:r>
            <a:r>
              <a:rPr lang="pl-PL" sz="7200" dirty="0" smtClean="0"/>
              <a:t>Business Lolland-Falster. </a:t>
            </a:r>
            <a:r>
              <a:rPr lang="da-DK" sz="7200" dirty="0" smtClean="0"/>
              <a:t>13</a:t>
            </a:r>
            <a:r>
              <a:rPr lang="pl-PL" sz="7200" dirty="0" smtClean="0"/>
              <a:t> partner</a:t>
            </a:r>
            <a:r>
              <a:rPr lang="da-DK" sz="7200" dirty="0" smtClean="0"/>
              <a:t>s</a:t>
            </a:r>
            <a:r>
              <a:rPr lang="pl-PL" sz="7200" dirty="0" smtClean="0"/>
              <a:t> fr</a:t>
            </a:r>
            <a:r>
              <a:rPr lang="da-DK" sz="7200" dirty="0" smtClean="0"/>
              <a:t>om</a:t>
            </a:r>
            <a:r>
              <a:rPr lang="pl-PL" sz="7200" dirty="0" smtClean="0"/>
              <a:t> </a:t>
            </a:r>
            <a:r>
              <a:rPr lang="da-DK" sz="7200" dirty="0" err="1" smtClean="0"/>
              <a:t>Netherlands</a:t>
            </a:r>
            <a:r>
              <a:rPr lang="pl-PL" sz="7200" dirty="0" smtClean="0"/>
              <a:t>, </a:t>
            </a:r>
            <a:r>
              <a:rPr lang="da-DK" sz="7200" dirty="0" err="1" smtClean="0"/>
              <a:t>Germany</a:t>
            </a:r>
            <a:r>
              <a:rPr lang="da-DK" sz="7200" dirty="0" smtClean="0"/>
              <a:t>, </a:t>
            </a:r>
            <a:r>
              <a:rPr lang="da-DK" sz="7200" dirty="0" err="1" smtClean="0"/>
              <a:t>Belgium</a:t>
            </a:r>
            <a:r>
              <a:rPr lang="da-DK" sz="7200" dirty="0" smtClean="0"/>
              <a:t> and Denmark</a:t>
            </a:r>
          </a:p>
          <a:p>
            <a:pPr marL="179388" lvl="0" indent="-165100"/>
            <a:endParaRPr lang="da-DK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268760"/>
            <a:ext cx="3794474" cy="2596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>
          <a:xfrm>
            <a:off x="611560" y="4725144"/>
            <a:ext cx="8075240" cy="19442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1800" b="1" dirty="0" smtClean="0"/>
              <a:t>Result</a:t>
            </a:r>
            <a:r>
              <a:rPr lang="da-DK" sz="1800" b="1" dirty="0" smtClean="0"/>
              <a:t>s</a:t>
            </a:r>
            <a:r>
              <a:rPr lang="pl-PL" sz="1800" b="1" dirty="0" smtClean="0"/>
              <a:t> for </a:t>
            </a:r>
            <a:r>
              <a:rPr lang="da-DK" sz="1800" b="1" dirty="0" smtClean="0"/>
              <a:t>the </a:t>
            </a:r>
            <a:r>
              <a:rPr lang="da-DK" sz="1800" b="1" dirty="0" err="1" smtClean="0"/>
              <a:t>municipality</a:t>
            </a:r>
            <a:endParaRPr lang="da-DK" sz="1800" dirty="0" smtClean="0"/>
          </a:p>
          <a:p>
            <a:pPr marL="625475" indent="-179388"/>
            <a:r>
              <a:rPr lang="en-GB" sz="1800" dirty="0" smtClean="0"/>
              <a:t>Network with 5 Danish and foreign universities and local business community  </a:t>
            </a:r>
          </a:p>
          <a:p>
            <a:pPr marL="625475" lvl="0" indent="-179388"/>
            <a:r>
              <a:rPr lang="en-GB" sz="1800" dirty="0" smtClean="0"/>
              <a:t>Two project applications to Danish national fund for green development for local production and new jobs</a:t>
            </a:r>
          </a:p>
          <a:p>
            <a:pPr marL="625475" lvl="0" indent="-179388"/>
            <a:r>
              <a:rPr lang="en-GB" sz="1800" dirty="0" smtClean="0"/>
              <a:t>A number of initiatives within marine biomass (seaweed and fish) </a:t>
            </a:r>
          </a:p>
          <a:p>
            <a:pPr marL="625475" lvl="0" indent="-179388"/>
            <a:r>
              <a:rPr lang="en-GB" sz="1800" dirty="0" smtClean="0"/>
              <a:t>Two more </a:t>
            </a:r>
            <a:r>
              <a:rPr lang="en-GB" sz="1800" dirty="0" err="1" smtClean="0"/>
              <a:t>Interreg</a:t>
            </a:r>
            <a:r>
              <a:rPr lang="en-GB" sz="1800" dirty="0" smtClean="0"/>
              <a:t> projects. </a:t>
            </a:r>
            <a:endParaRPr lang="en-GB" sz="1800" dirty="0"/>
          </a:p>
        </p:txBody>
      </p:sp>
      <p:pic>
        <p:nvPicPr>
          <p:cNvPr id="7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7"/>
            <a:ext cx="1138210" cy="757684"/>
          </a:xfrm>
          <a:prstGeom prst="rect">
            <a:avLst/>
          </a:prstGeom>
          <a:noFill/>
        </p:spPr>
      </p:pic>
      <p:pic>
        <p:nvPicPr>
          <p:cNvPr id="8" name="Picture 4" descr="Guldborgsund_RGB_7c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947773"/>
            <a:ext cx="1538163" cy="75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656184"/>
          </a:xfrm>
        </p:spPr>
        <p:txBody>
          <a:bodyPr anchor="t">
            <a:normAutofit fontScale="90000"/>
          </a:bodyPr>
          <a:lstStyle/>
          <a:p>
            <a:pPr algn="l"/>
            <a:r>
              <a:rPr lang="da-DK" sz="2800" b="1" dirty="0" err="1" smtClean="0"/>
              <a:t>School</a:t>
            </a:r>
            <a:r>
              <a:rPr lang="da-DK" sz="2800" b="1" dirty="0" smtClean="0"/>
              <a:t> and </a:t>
            </a:r>
            <a:r>
              <a:rPr lang="da-DK" sz="2800" b="1" dirty="0" err="1" smtClean="0"/>
              <a:t>education</a:t>
            </a:r>
            <a:r>
              <a:rPr lang="da-DK" sz="2800" b="1" dirty="0" smtClean="0"/>
              <a:t>  (Exchanges for all) 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2000" dirty="0" err="1" smtClean="0"/>
              <a:t>Cooperation</a:t>
            </a:r>
            <a:r>
              <a:rPr lang="da-DK" sz="2000" dirty="0" smtClean="0"/>
              <a:t> in a </a:t>
            </a:r>
            <a:r>
              <a:rPr lang="da-DK" sz="2000" dirty="0" err="1" smtClean="0"/>
              <a:t>network</a:t>
            </a:r>
            <a:r>
              <a:rPr lang="da-DK" sz="2000" dirty="0" smtClean="0"/>
              <a:t> of 15 </a:t>
            </a:r>
            <a:r>
              <a:rPr lang="da-DK" sz="2000" dirty="0" err="1" smtClean="0"/>
              <a:t>schools</a:t>
            </a:r>
            <a:r>
              <a:rPr lang="da-DK" sz="2000" dirty="0" smtClean="0"/>
              <a:t> </a:t>
            </a:r>
            <a:r>
              <a:rPr lang="da-DK" sz="2000" dirty="0" err="1" smtClean="0"/>
              <a:t>around</a:t>
            </a:r>
            <a:r>
              <a:rPr lang="da-DK" sz="2000" dirty="0" smtClean="0"/>
              <a:t> the South </a:t>
            </a:r>
            <a:r>
              <a:rPr lang="da-DK" sz="2000" dirty="0" err="1" smtClean="0"/>
              <a:t>Baltic</a:t>
            </a:r>
            <a:r>
              <a:rPr lang="da-DK" sz="2000" dirty="0" smtClean="0"/>
              <a:t> </a:t>
            </a:r>
            <a:r>
              <a:rPr lang="da-DK" sz="2000" dirty="0" err="1" smtClean="0"/>
              <a:t>Sea</a:t>
            </a:r>
            <a:r>
              <a:rPr lang="da-DK" sz="2000" dirty="0" smtClean="0"/>
              <a:t>. </a:t>
            </a:r>
            <a:br>
              <a:rPr lang="da-DK" sz="2000" dirty="0" smtClean="0"/>
            </a:br>
            <a:r>
              <a:rPr lang="da-DK" sz="2000" dirty="0" smtClean="0"/>
              <a:t>One </a:t>
            </a:r>
            <a:r>
              <a:rPr lang="da-DK" sz="2000" dirty="0" err="1" smtClean="0"/>
              <a:t>week</a:t>
            </a:r>
            <a:r>
              <a:rPr lang="da-DK" sz="2000" dirty="0" smtClean="0"/>
              <a:t> camps with workshops on </a:t>
            </a:r>
            <a:r>
              <a:rPr lang="da-DK" sz="2000" dirty="0" err="1" smtClean="0"/>
              <a:t>acobatics</a:t>
            </a:r>
            <a:r>
              <a:rPr lang="da-DK" sz="2000" dirty="0" smtClean="0"/>
              <a:t>, musicals and dance. </a:t>
            </a:r>
            <a:br>
              <a:rPr lang="da-DK" sz="2000" dirty="0" smtClean="0"/>
            </a:br>
            <a:r>
              <a:rPr lang="da-DK" sz="2000" dirty="0" smtClean="0"/>
              <a:t>Young </a:t>
            </a:r>
            <a:r>
              <a:rPr lang="da-DK" sz="2000" dirty="0" err="1" smtClean="0"/>
              <a:t>people</a:t>
            </a:r>
            <a:r>
              <a:rPr lang="da-DK" sz="2000" dirty="0" smtClean="0"/>
              <a:t> </a:t>
            </a:r>
            <a:r>
              <a:rPr lang="da-DK" sz="2000" dirty="0" err="1" smtClean="0"/>
              <a:t>get</a:t>
            </a:r>
            <a:r>
              <a:rPr lang="da-DK" sz="2000" dirty="0" smtClean="0"/>
              <a:t> international </a:t>
            </a:r>
            <a:r>
              <a:rPr lang="da-DK" sz="2000" dirty="0" err="1" smtClean="0"/>
              <a:t>exposure</a:t>
            </a:r>
            <a:r>
              <a:rPr lang="da-DK" sz="2000" dirty="0" smtClean="0"/>
              <a:t>, </a:t>
            </a:r>
            <a:r>
              <a:rPr lang="da-DK" sz="2000" dirty="0" err="1" smtClean="0"/>
              <a:t>maturity</a:t>
            </a:r>
            <a:r>
              <a:rPr lang="da-DK" sz="2000" dirty="0" smtClean="0"/>
              <a:t>, </a:t>
            </a:r>
            <a:r>
              <a:rPr lang="da-DK" sz="2000" dirty="0" err="1" smtClean="0"/>
              <a:t>self</a:t>
            </a:r>
            <a:r>
              <a:rPr lang="da-DK" sz="2000" dirty="0" smtClean="0"/>
              <a:t> </a:t>
            </a:r>
            <a:r>
              <a:rPr lang="da-DK" sz="2000" dirty="0" err="1" smtClean="0"/>
              <a:t>confidence</a:t>
            </a:r>
            <a:r>
              <a:rPr lang="da-DK" sz="2000" dirty="0" smtClean="0"/>
              <a:t>, </a:t>
            </a:r>
            <a:r>
              <a:rPr lang="da-DK" sz="2000" dirty="0" err="1" smtClean="0"/>
              <a:t>language</a:t>
            </a:r>
            <a:r>
              <a:rPr lang="da-DK" sz="2000" dirty="0" smtClean="0"/>
              <a:t> </a:t>
            </a:r>
            <a:r>
              <a:rPr lang="da-DK" sz="2000" dirty="0" err="1" smtClean="0"/>
              <a:t>training</a:t>
            </a:r>
            <a:r>
              <a:rPr lang="da-DK" sz="2000" dirty="0" smtClean="0"/>
              <a:t>.</a:t>
            </a:r>
            <a:br>
              <a:rPr lang="da-DK" sz="2000" dirty="0" smtClean="0"/>
            </a:br>
            <a:r>
              <a:rPr lang="da-DK" sz="2000" dirty="0" smtClean="0"/>
              <a:t>2016-2018: 30 </a:t>
            </a:r>
            <a:r>
              <a:rPr lang="da-DK" sz="2000" dirty="0" err="1" smtClean="0"/>
              <a:t>youth</a:t>
            </a:r>
            <a:r>
              <a:rPr lang="da-DK" sz="2000" dirty="0" smtClean="0"/>
              <a:t> camps </a:t>
            </a:r>
            <a:r>
              <a:rPr lang="da-DK" sz="2000" dirty="0" err="1" smtClean="0"/>
              <a:t>with</a:t>
            </a:r>
            <a:r>
              <a:rPr lang="da-DK" sz="2000" dirty="0" smtClean="0"/>
              <a:t> 1600 </a:t>
            </a:r>
            <a:r>
              <a:rPr lang="da-DK" sz="2000" dirty="0" err="1" smtClean="0"/>
              <a:t>young</a:t>
            </a:r>
            <a:r>
              <a:rPr lang="da-DK" sz="2000" dirty="0" smtClean="0"/>
              <a:t> </a:t>
            </a:r>
            <a:r>
              <a:rPr lang="da-DK" sz="2000" dirty="0" err="1" smtClean="0"/>
              <a:t>people</a:t>
            </a:r>
            <a:r>
              <a:rPr lang="da-DK" sz="2000" dirty="0" smtClean="0"/>
              <a:t>; 420 from Guldborgsund.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32856"/>
            <a:ext cx="7488832" cy="4212876"/>
          </a:xfrm>
        </p:spPr>
      </p:pic>
      <p:pic>
        <p:nvPicPr>
          <p:cNvPr id="4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36097"/>
            <a:ext cx="1224136" cy="814883"/>
          </a:xfrm>
          <a:prstGeom prst="rect">
            <a:avLst/>
          </a:prstGeom>
          <a:noFill/>
        </p:spPr>
      </p:pic>
      <p:pic>
        <p:nvPicPr>
          <p:cNvPr id="5" name="Picture 4" descr="Guldborgsund_RGB_7c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5877272"/>
            <a:ext cx="1584176" cy="743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6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Let’s do it (</a:t>
            </a:r>
            <a:r>
              <a:rPr lang="en-US" sz="3600" b="1" dirty="0" err="1" smtClean="0"/>
              <a:t>maj</a:t>
            </a:r>
            <a:r>
              <a:rPr lang="en-US" sz="3600" b="1" dirty="0" smtClean="0"/>
              <a:t> 2016 – </a:t>
            </a:r>
            <a:r>
              <a:rPr lang="en-US" sz="3600" b="1" dirty="0" err="1" smtClean="0"/>
              <a:t>juni</a:t>
            </a:r>
            <a:r>
              <a:rPr lang="en-US" sz="3600" b="1" dirty="0" smtClean="0"/>
              <a:t> 2018)</a:t>
            </a:r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3816424" cy="30243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da-DK" sz="2000" b="1" dirty="0" err="1" smtClean="0"/>
              <a:t>Partnership</a:t>
            </a:r>
            <a:endParaRPr lang="da-DK" sz="2000" b="1" dirty="0" smtClean="0"/>
          </a:p>
          <a:p>
            <a:pPr>
              <a:spcBef>
                <a:spcPts val="0"/>
              </a:spcBef>
              <a:buNone/>
            </a:pPr>
            <a:r>
              <a:rPr lang="da-DK" sz="2000" dirty="0" err="1" smtClean="0"/>
              <a:t>Sophieskolen</a:t>
            </a:r>
            <a:r>
              <a:rPr lang="da-DK" sz="2000" dirty="0" smtClean="0"/>
              <a:t>, GBS is </a:t>
            </a:r>
            <a:r>
              <a:rPr lang="da-DK" sz="2000" dirty="0" err="1" smtClean="0"/>
              <a:t>lead</a:t>
            </a:r>
            <a:r>
              <a:rPr lang="da-DK" sz="2000" dirty="0" smtClean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2000" dirty="0" smtClean="0"/>
              <a:t>7 </a:t>
            </a:r>
            <a:r>
              <a:rPr lang="da-DK" sz="2000" dirty="0" err="1" smtClean="0"/>
              <a:t>schools</a:t>
            </a:r>
            <a:r>
              <a:rPr lang="da-DK" sz="2000" dirty="0" smtClean="0"/>
              <a:t> from Kalmar, Gdansk, </a:t>
            </a:r>
            <a:r>
              <a:rPr lang="da-DK" sz="2000" dirty="0" err="1" smtClean="0"/>
              <a:t>Garzia</a:t>
            </a:r>
            <a:r>
              <a:rPr lang="da-DK" sz="2000" dirty="0" smtClean="0"/>
              <a:t>, Klaipeda + GBS</a:t>
            </a:r>
            <a:r>
              <a:rPr lang="pl-PL" sz="2000" b="1" dirty="0" smtClean="0"/>
              <a:t> </a:t>
            </a:r>
            <a:endParaRPr lang="da-DK" sz="2000" b="1" dirty="0" smtClean="0"/>
          </a:p>
          <a:p>
            <a:pPr>
              <a:buNone/>
            </a:pPr>
            <a:r>
              <a:rPr lang="pl-PL" sz="2000" b="1" dirty="0" smtClean="0"/>
              <a:t>Proje</a:t>
            </a:r>
            <a:r>
              <a:rPr lang="da-DK" sz="2000" b="1" dirty="0" smtClean="0"/>
              <a:t>c</a:t>
            </a:r>
            <a:r>
              <a:rPr lang="pl-PL" sz="2000" b="1" dirty="0" smtClean="0"/>
              <a:t>t</a:t>
            </a:r>
            <a:r>
              <a:rPr lang="da-DK" sz="2000" b="1" dirty="0" smtClean="0"/>
              <a:t> </a:t>
            </a:r>
            <a:r>
              <a:rPr lang="da-DK" sz="2000" b="1" dirty="0" err="1" smtClean="0"/>
              <a:t>content</a:t>
            </a:r>
            <a:endParaRPr lang="da-DK" sz="2000" dirty="0" smtClean="0"/>
          </a:p>
          <a:p>
            <a:pPr marL="0" indent="0">
              <a:buNone/>
            </a:pPr>
            <a:r>
              <a:rPr lang="pl-PL" sz="2000" dirty="0" smtClean="0"/>
              <a:t>S</a:t>
            </a:r>
            <a:r>
              <a:rPr lang="da-DK" sz="2000" dirty="0" err="1" smtClean="0"/>
              <a:t>chools</a:t>
            </a:r>
            <a:r>
              <a:rPr lang="da-DK" sz="2000" dirty="0" smtClean="0"/>
              <a:t> </a:t>
            </a:r>
            <a:r>
              <a:rPr lang="pl-PL" sz="2000" dirty="0" smtClean="0"/>
              <a:t>i</a:t>
            </a:r>
            <a:r>
              <a:rPr lang="da-DK" sz="2000" dirty="0" smtClean="0"/>
              <a:t>n the </a:t>
            </a:r>
            <a:r>
              <a:rPr lang="pl-PL" sz="2000" dirty="0" smtClean="0"/>
              <a:t>S</a:t>
            </a:r>
            <a:r>
              <a:rPr lang="da-DK" sz="2000" dirty="0" err="1" smtClean="0"/>
              <a:t>outh</a:t>
            </a:r>
            <a:r>
              <a:rPr lang="da-DK" sz="2000" dirty="0" smtClean="0"/>
              <a:t> </a:t>
            </a:r>
            <a:r>
              <a:rPr lang="da-DK" sz="2000" dirty="0" err="1" smtClean="0"/>
              <a:t>Baltic</a:t>
            </a:r>
            <a:r>
              <a:rPr lang="da-DK" sz="2000" dirty="0" smtClean="0"/>
              <a:t> </a:t>
            </a:r>
            <a:r>
              <a:rPr lang="da-DK" sz="2000" dirty="0" err="1"/>
              <a:t>A</a:t>
            </a:r>
            <a:r>
              <a:rPr lang="da-DK" sz="2000" dirty="0" err="1" smtClean="0"/>
              <a:t>rea</a:t>
            </a:r>
            <a:r>
              <a:rPr lang="da-DK" sz="2000" dirty="0" smtClean="0"/>
              <a:t> </a:t>
            </a:r>
            <a:r>
              <a:rPr lang="da-DK" sz="2000" dirty="0" err="1" smtClean="0"/>
              <a:t>cooperate</a:t>
            </a:r>
            <a:r>
              <a:rPr lang="pl-PL" sz="2000" dirty="0" smtClean="0"/>
              <a:t> t</a:t>
            </a:r>
            <a:r>
              <a:rPr lang="da-DK" sz="2000" dirty="0" smtClean="0"/>
              <a:t>o</a:t>
            </a:r>
            <a:r>
              <a:rPr lang="pl-PL" sz="2000" dirty="0" smtClean="0"/>
              <a:t> stop </a:t>
            </a:r>
            <a:r>
              <a:rPr lang="da-DK" sz="2000" dirty="0" smtClean="0"/>
              <a:t>c</a:t>
            </a:r>
            <a:r>
              <a:rPr lang="pl-PL" sz="2000" dirty="0" smtClean="0"/>
              <a:t>lima</a:t>
            </a:r>
            <a:r>
              <a:rPr lang="da-DK" sz="2000" dirty="0" smtClean="0"/>
              <a:t>te </a:t>
            </a:r>
            <a:r>
              <a:rPr lang="da-DK" sz="2000" dirty="0" err="1" smtClean="0"/>
              <a:t>changes</a:t>
            </a:r>
            <a:r>
              <a:rPr lang="pl-PL" sz="2000" dirty="0" smtClean="0"/>
              <a:t>.</a:t>
            </a:r>
            <a:r>
              <a:rPr lang="da-DK" sz="2000" dirty="0" smtClean="0"/>
              <a:t> </a:t>
            </a:r>
            <a:r>
              <a:rPr lang="da-DK" sz="2000" dirty="0" err="1" smtClean="0"/>
              <a:t>Youth</a:t>
            </a:r>
            <a:r>
              <a:rPr lang="da-DK" sz="2000" dirty="0" smtClean="0"/>
              <a:t> camps and </a:t>
            </a:r>
            <a:r>
              <a:rPr lang="da-DK" sz="2000" dirty="0" err="1" smtClean="0"/>
              <a:t>school</a:t>
            </a:r>
            <a:r>
              <a:rPr lang="da-DK" sz="2000" dirty="0" smtClean="0"/>
              <a:t> </a:t>
            </a:r>
            <a:r>
              <a:rPr lang="da-DK" sz="2000" dirty="0" err="1" smtClean="0"/>
              <a:t>exchanges</a:t>
            </a:r>
            <a:r>
              <a:rPr lang="da-DK" sz="2000" dirty="0" smtClean="0"/>
              <a:t> </a:t>
            </a:r>
            <a:r>
              <a:rPr lang="da-DK" sz="2000" dirty="0" err="1" smtClean="0"/>
              <a:t>are</a:t>
            </a:r>
            <a:r>
              <a:rPr lang="da-DK" sz="2000" dirty="0" smtClean="0"/>
              <a:t> </a:t>
            </a:r>
            <a:r>
              <a:rPr lang="da-DK" sz="2000" dirty="0" err="1" smtClean="0"/>
              <a:t>included</a:t>
            </a:r>
            <a:r>
              <a:rPr lang="da-DK" sz="2000" dirty="0" smtClean="0"/>
              <a:t> as </a:t>
            </a:r>
            <a:r>
              <a:rPr lang="da-DK" sz="2000" dirty="0" err="1" smtClean="0"/>
              <a:t>method</a:t>
            </a:r>
            <a:r>
              <a:rPr lang="da-DK" sz="2000" dirty="0" smtClean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800" dirty="0" smtClean="0"/>
              <a:t> </a:t>
            </a:r>
            <a:endParaRPr lang="da-DK" sz="1800" dirty="0" smtClean="0"/>
          </a:p>
        </p:txBody>
      </p:sp>
      <p:sp>
        <p:nvSpPr>
          <p:cNvPr id="6" name="Pladsholder til indhold 2"/>
          <p:cNvSpPr txBox="1">
            <a:spLocks/>
          </p:cNvSpPr>
          <p:nvPr/>
        </p:nvSpPr>
        <p:spPr>
          <a:xfrm>
            <a:off x="467544" y="4941168"/>
            <a:ext cx="7992888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000" b="1" dirty="0" smtClean="0"/>
              <a:t>Result</a:t>
            </a:r>
            <a:r>
              <a:rPr lang="da-DK" sz="2000" b="1" dirty="0"/>
              <a:t>s</a:t>
            </a:r>
            <a:r>
              <a:rPr lang="pl-PL" sz="2000" b="1" dirty="0"/>
              <a:t> for </a:t>
            </a:r>
            <a:r>
              <a:rPr lang="da-DK" sz="2000" b="1" dirty="0"/>
              <a:t>GBS </a:t>
            </a:r>
            <a:endParaRPr lang="da-DK" sz="2000" b="1" dirty="0" smtClean="0"/>
          </a:p>
          <a:p>
            <a:pPr marL="179388" lvl="0" indent="-179388"/>
            <a:r>
              <a:rPr lang="pl-PL" sz="2000" dirty="0" smtClean="0"/>
              <a:t>10 camps </a:t>
            </a:r>
            <a:r>
              <a:rPr lang="da-DK" sz="2000" dirty="0" err="1" smtClean="0"/>
              <a:t>with</a:t>
            </a:r>
            <a:r>
              <a:rPr lang="da-DK" sz="2000" dirty="0" smtClean="0"/>
              <a:t> </a:t>
            </a:r>
            <a:r>
              <a:rPr lang="pl-PL" sz="2000" dirty="0" smtClean="0"/>
              <a:t>600 </a:t>
            </a:r>
            <a:r>
              <a:rPr lang="da-DK" sz="2000" dirty="0" err="1" smtClean="0"/>
              <a:t>yo</a:t>
            </a:r>
            <a:r>
              <a:rPr lang="pl-PL" sz="2000" dirty="0" smtClean="0"/>
              <a:t>u</a:t>
            </a:r>
            <a:r>
              <a:rPr lang="da-DK" sz="2000" dirty="0" err="1" smtClean="0"/>
              <a:t>ng</a:t>
            </a:r>
            <a:r>
              <a:rPr lang="da-DK" sz="2000" dirty="0" smtClean="0"/>
              <a:t> </a:t>
            </a:r>
            <a:r>
              <a:rPr lang="da-DK" sz="2000" dirty="0" err="1" smtClean="0"/>
              <a:t>people</a:t>
            </a:r>
            <a:r>
              <a:rPr lang="da-DK" sz="2000" dirty="0" smtClean="0"/>
              <a:t>; </a:t>
            </a:r>
            <a:r>
              <a:rPr lang="pl-PL" sz="2000" dirty="0" smtClean="0"/>
              <a:t>200 fr</a:t>
            </a:r>
            <a:r>
              <a:rPr lang="da-DK" sz="2000" dirty="0" smtClean="0"/>
              <a:t>om</a:t>
            </a:r>
            <a:r>
              <a:rPr lang="pl-PL" sz="2000" dirty="0" smtClean="0"/>
              <a:t> G</a:t>
            </a:r>
            <a:r>
              <a:rPr lang="da-DK" sz="2000" dirty="0" smtClean="0"/>
              <a:t>BS </a:t>
            </a:r>
            <a:r>
              <a:rPr lang="pl-PL" sz="2000" dirty="0" smtClean="0"/>
              <a:t>s</a:t>
            </a:r>
            <a:r>
              <a:rPr lang="da-DK" sz="2000" dirty="0" err="1" smtClean="0"/>
              <a:t>ch</a:t>
            </a:r>
            <a:r>
              <a:rPr lang="pl-PL" sz="2000" dirty="0" smtClean="0"/>
              <a:t>o</a:t>
            </a:r>
            <a:r>
              <a:rPr lang="da-DK" sz="2000" dirty="0" smtClean="0"/>
              <a:t>o</a:t>
            </a:r>
            <a:r>
              <a:rPr lang="pl-PL" sz="2000" dirty="0" smtClean="0"/>
              <a:t>l</a:t>
            </a:r>
            <a:r>
              <a:rPr lang="da-DK" sz="2000" dirty="0" smtClean="0"/>
              <a:t>s</a:t>
            </a:r>
            <a:r>
              <a:rPr lang="pl-PL" sz="2000" dirty="0" smtClean="0"/>
              <a:t>.  </a:t>
            </a:r>
            <a:endParaRPr lang="da-DK" sz="2000" dirty="0" smtClean="0"/>
          </a:p>
          <a:p>
            <a:r>
              <a:rPr lang="da-DK" sz="2000" dirty="0" smtClean="0"/>
              <a:t>Young </a:t>
            </a:r>
            <a:r>
              <a:rPr lang="da-DK" sz="2000" dirty="0" err="1" smtClean="0"/>
              <a:t>people</a:t>
            </a:r>
            <a:r>
              <a:rPr lang="da-DK" sz="2000" dirty="0" smtClean="0"/>
              <a:t> </a:t>
            </a:r>
            <a:r>
              <a:rPr lang="da-DK" sz="2000" dirty="0" err="1" smtClean="0"/>
              <a:t>exposed</a:t>
            </a:r>
            <a:r>
              <a:rPr lang="da-DK" sz="2000" dirty="0" smtClean="0"/>
              <a:t> to </a:t>
            </a:r>
            <a:r>
              <a:rPr lang="da-DK" sz="2000" dirty="0" err="1" smtClean="0"/>
              <a:t>other</a:t>
            </a:r>
            <a:r>
              <a:rPr lang="da-DK" sz="2000" dirty="0" smtClean="0"/>
              <a:t> </a:t>
            </a:r>
            <a:r>
              <a:rPr lang="da-DK" sz="2000" dirty="0" err="1" smtClean="0"/>
              <a:t>countries</a:t>
            </a:r>
            <a:r>
              <a:rPr lang="da-DK" sz="2000" dirty="0" smtClean="0"/>
              <a:t> and </a:t>
            </a:r>
            <a:r>
              <a:rPr lang="da-DK" sz="2000" dirty="0" err="1" smtClean="0"/>
              <a:t>cultures</a:t>
            </a:r>
            <a:r>
              <a:rPr lang="da-DK" sz="2000" dirty="0" smtClean="0"/>
              <a:t> </a:t>
            </a:r>
            <a:r>
              <a:rPr lang="da-DK" sz="2000" dirty="0" err="1" smtClean="0"/>
              <a:t>providing</a:t>
            </a:r>
            <a:r>
              <a:rPr lang="da-DK" sz="2000" dirty="0" smtClean="0"/>
              <a:t> </a:t>
            </a:r>
            <a:r>
              <a:rPr lang="da-DK" sz="2000" dirty="0" err="1" smtClean="0"/>
              <a:t>maturity</a:t>
            </a:r>
            <a:r>
              <a:rPr lang="da-DK" sz="2000" dirty="0" smtClean="0"/>
              <a:t>, </a:t>
            </a:r>
            <a:r>
              <a:rPr lang="da-DK" sz="2000" dirty="0" err="1" smtClean="0"/>
              <a:t>self</a:t>
            </a:r>
            <a:r>
              <a:rPr lang="da-DK" sz="2000" dirty="0" smtClean="0"/>
              <a:t> </a:t>
            </a:r>
            <a:r>
              <a:rPr lang="da-DK" sz="2000" dirty="0" err="1" smtClean="0"/>
              <a:t>confidence</a:t>
            </a:r>
            <a:r>
              <a:rPr lang="da-DK" sz="2000" dirty="0" smtClean="0"/>
              <a:t>, </a:t>
            </a:r>
            <a:r>
              <a:rPr lang="pl-PL" sz="2000" dirty="0" smtClean="0"/>
              <a:t>international</a:t>
            </a:r>
            <a:r>
              <a:rPr lang="da-DK" sz="2000" dirty="0" smtClean="0"/>
              <a:t> </a:t>
            </a:r>
            <a:r>
              <a:rPr lang="da-DK" sz="2000" dirty="0" err="1" smtClean="0"/>
              <a:t>outlook</a:t>
            </a:r>
            <a:r>
              <a:rPr lang="da-DK" sz="2000" dirty="0" smtClean="0"/>
              <a:t> and </a:t>
            </a:r>
            <a:r>
              <a:rPr lang="da-DK" sz="2000" dirty="0" err="1" smtClean="0"/>
              <a:t>language</a:t>
            </a:r>
            <a:r>
              <a:rPr lang="da-DK" sz="2000" dirty="0" smtClean="0"/>
              <a:t> </a:t>
            </a:r>
            <a:r>
              <a:rPr lang="da-DK" sz="2000" dirty="0" err="1" smtClean="0"/>
              <a:t>training</a:t>
            </a:r>
            <a:r>
              <a:rPr lang="pl-PL" sz="2000" dirty="0" smtClean="0"/>
              <a:t>.</a:t>
            </a:r>
            <a:r>
              <a:rPr lang="da-DK" sz="2000" dirty="0" smtClean="0"/>
              <a:t> </a:t>
            </a: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1026" name="Picture 2" descr="C:\Users\Hjemme\Documents\ARBEJDE\Unge på bytur EFA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92" y="2060849"/>
            <a:ext cx="4932308" cy="2376264"/>
          </a:xfrm>
          <a:prstGeom prst="rect">
            <a:avLst/>
          </a:prstGeom>
          <a:noFill/>
        </p:spPr>
      </p:pic>
      <p:sp>
        <p:nvSpPr>
          <p:cNvPr id="8" name="Pladsholder til indhold 2"/>
          <p:cNvSpPr txBox="1">
            <a:spLocks/>
          </p:cNvSpPr>
          <p:nvPr/>
        </p:nvSpPr>
        <p:spPr>
          <a:xfrm>
            <a:off x="467544" y="1052737"/>
            <a:ext cx="7848872" cy="720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Project budget: 440.000 €. GBS budget: 350.000 €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 </a:t>
            </a:r>
            <a:r>
              <a:rPr kumimoji="0" lang="da-DK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Programme</a:t>
            </a: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da-DK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Interreg</a:t>
            </a: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South </a:t>
            </a:r>
            <a:r>
              <a:rPr kumimoji="0" lang="da-DK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Baltic</a:t>
            </a: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</a:t>
            </a: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75 %</a:t>
            </a:r>
          </a:p>
        </p:txBody>
      </p:sp>
      <p:pic>
        <p:nvPicPr>
          <p:cNvPr id="7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65304"/>
            <a:ext cx="1030039" cy="685676"/>
          </a:xfrm>
          <a:prstGeom prst="rect">
            <a:avLst/>
          </a:prstGeom>
          <a:noFill/>
        </p:spPr>
      </p:pic>
      <p:pic>
        <p:nvPicPr>
          <p:cNvPr id="9" name="Picture 4" descr="Guldborgsund_RGB_7c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947773"/>
            <a:ext cx="1538163" cy="75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da-DK" sz="2800" b="1" dirty="0" err="1" smtClean="0"/>
              <a:t>Kultkit</a:t>
            </a:r>
            <a:r>
              <a:rPr lang="da-DK" sz="2800" b="1" dirty="0" smtClean="0"/>
              <a:t> (</a:t>
            </a:r>
            <a:r>
              <a:rPr lang="da-DK" sz="2800" b="1" dirty="0" err="1" smtClean="0"/>
              <a:t>Aug</a:t>
            </a:r>
            <a:r>
              <a:rPr lang="da-DK" sz="2800" b="1" dirty="0" smtClean="0"/>
              <a:t> 2018 – </a:t>
            </a:r>
            <a:r>
              <a:rPr lang="da-DK" sz="2800" b="1" dirty="0" err="1" smtClean="0"/>
              <a:t>Sep</a:t>
            </a:r>
            <a:r>
              <a:rPr lang="da-DK" sz="2800" b="1" dirty="0" smtClean="0"/>
              <a:t> 2021)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4618856" cy="381642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da-DK" sz="8000" dirty="0" smtClean="0"/>
              <a:t>Joint </a:t>
            </a:r>
            <a:r>
              <a:rPr lang="da-DK" sz="8000" dirty="0" err="1" smtClean="0"/>
              <a:t>project</a:t>
            </a:r>
            <a:r>
              <a:rPr lang="da-DK" sz="8000" dirty="0" smtClean="0"/>
              <a:t> budget 1,9 mio. €.</a:t>
            </a:r>
          </a:p>
          <a:p>
            <a:pPr>
              <a:spcBef>
                <a:spcPts val="0"/>
              </a:spcBef>
              <a:buNone/>
            </a:pPr>
            <a:r>
              <a:rPr lang="de-DE" sz="8000" dirty="0" smtClean="0"/>
              <a:t>EU Programme: </a:t>
            </a:r>
            <a:r>
              <a:rPr lang="de-DE" sz="8000" dirty="0" err="1" smtClean="0"/>
              <a:t>Interreg</a:t>
            </a:r>
            <a:r>
              <a:rPr lang="de-DE" sz="8000" dirty="0" smtClean="0"/>
              <a:t> DE – DK, 75 %  </a:t>
            </a:r>
            <a:endParaRPr lang="da-DK" sz="8000" dirty="0" smtClean="0"/>
          </a:p>
          <a:p>
            <a:pPr>
              <a:spcBef>
                <a:spcPts val="0"/>
              </a:spcBef>
              <a:buNone/>
            </a:pPr>
            <a:r>
              <a:rPr lang="de-DE" sz="7200" b="1" dirty="0" smtClean="0"/>
              <a:t> </a:t>
            </a:r>
            <a:endParaRPr lang="da-DK" sz="7200" b="1" dirty="0" smtClean="0"/>
          </a:p>
          <a:p>
            <a:pPr>
              <a:spcBef>
                <a:spcPts val="0"/>
              </a:spcBef>
              <a:buNone/>
            </a:pPr>
            <a:r>
              <a:rPr lang="de-DE" sz="7200" b="1" dirty="0" err="1" smtClean="0"/>
              <a:t>Partnership</a:t>
            </a:r>
            <a:r>
              <a:rPr lang="de-DE" sz="7200" b="1" dirty="0" smtClean="0"/>
              <a:t> </a:t>
            </a:r>
            <a:endParaRPr lang="da-DK" sz="7200" b="1" dirty="0" smtClean="0"/>
          </a:p>
          <a:p>
            <a:pPr>
              <a:spcBef>
                <a:spcPts val="0"/>
              </a:spcBef>
              <a:buNone/>
            </a:pPr>
            <a:r>
              <a:rPr lang="de-DE" sz="8000" dirty="0" err="1" smtClean="0"/>
              <a:t>Næstved</a:t>
            </a:r>
            <a:r>
              <a:rPr lang="de-DE" sz="8000" dirty="0" smtClean="0"/>
              <a:t> </a:t>
            </a:r>
            <a:r>
              <a:rPr lang="de-DE" sz="8000" dirty="0" err="1" smtClean="0"/>
              <a:t>Municipality</a:t>
            </a:r>
            <a:r>
              <a:rPr lang="de-DE" sz="8000" dirty="0" smtClean="0"/>
              <a:t> </a:t>
            </a:r>
            <a:r>
              <a:rPr lang="de-DE" sz="8000" dirty="0" err="1" smtClean="0"/>
              <a:t>is</a:t>
            </a:r>
            <a:r>
              <a:rPr lang="de-DE" sz="8000" dirty="0" smtClean="0"/>
              <a:t> Lead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8000" dirty="0" smtClean="0"/>
              <a:t>Vordingborg, </a:t>
            </a:r>
            <a:r>
              <a:rPr lang="de-DE" sz="8000" dirty="0" err="1" smtClean="0"/>
              <a:t>Lolland</a:t>
            </a:r>
            <a:r>
              <a:rPr lang="de-DE" sz="8000" dirty="0" smtClean="0"/>
              <a:t> </a:t>
            </a:r>
            <a:r>
              <a:rPr lang="de-DE" sz="8000" dirty="0" err="1" smtClean="0"/>
              <a:t>and</a:t>
            </a:r>
            <a:r>
              <a:rPr lang="de-DE" sz="8000" dirty="0" smtClean="0"/>
              <a:t> Guldborgsund, Kreis Ostholstein, Hansestadt Lübeck, Stadt Fehmarn + Paritätischer </a:t>
            </a:r>
            <a:r>
              <a:rPr lang="de-DE" sz="8000" dirty="0" err="1" smtClean="0"/>
              <a:t>Schl</a:t>
            </a:r>
            <a:r>
              <a:rPr lang="de-DE" sz="8000" dirty="0" smtClean="0"/>
              <a:t>-Hol.</a:t>
            </a:r>
            <a:r>
              <a:rPr lang="de-DE" sz="7200" dirty="0" smtClean="0"/>
              <a:t/>
            </a:r>
            <a:br>
              <a:rPr lang="de-DE" sz="7200" dirty="0" smtClean="0"/>
            </a:br>
            <a:endParaRPr lang="da-DK" sz="7200" dirty="0" smtClean="0"/>
          </a:p>
          <a:p>
            <a:pPr>
              <a:spcBef>
                <a:spcPts val="0"/>
              </a:spcBef>
              <a:buNone/>
            </a:pPr>
            <a:r>
              <a:rPr lang="pl-PL" sz="7200" b="1" dirty="0" smtClean="0"/>
              <a:t>Proje</a:t>
            </a:r>
            <a:r>
              <a:rPr lang="da-DK" sz="7200" b="1" dirty="0" err="1" smtClean="0"/>
              <a:t>ct</a:t>
            </a:r>
            <a:r>
              <a:rPr lang="da-DK" sz="7200" b="1" dirty="0" smtClean="0"/>
              <a:t> </a:t>
            </a:r>
            <a:r>
              <a:rPr lang="da-DK" sz="7200" b="1" dirty="0" err="1" smtClean="0"/>
              <a:t>content</a:t>
            </a:r>
            <a:r>
              <a:rPr lang="da-DK" sz="7200" b="1" dirty="0" smtClean="0"/>
              <a:t> </a:t>
            </a:r>
            <a:endParaRPr lang="da-DK" sz="7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a-DK" sz="8000" dirty="0"/>
              <a:t>Local </a:t>
            </a:r>
            <a:r>
              <a:rPr lang="da-DK" sz="8000" dirty="0" smtClean="0"/>
              <a:t>associations </a:t>
            </a:r>
            <a:r>
              <a:rPr lang="da-DK" sz="8000" dirty="0" err="1"/>
              <a:t>participates</a:t>
            </a:r>
            <a:r>
              <a:rPr lang="da-DK" sz="8000" dirty="0"/>
              <a:t> </a:t>
            </a:r>
            <a:r>
              <a:rPr lang="da-DK" sz="8000" dirty="0" smtClean="0"/>
              <a:t>in </a:t>
            </a:r>
            <a:r>
              <a:rPr lang="da-DK" sz="8000" dirty="0" err="1" smtClean="0"/>
              <a:t>cross</a:t>
            </a:r>
            <a:r>
              <a:rPr lang="da-DK" sz="8000" dirty="0" smtClean="0"/>
              <a:t>-border </a:t>
            </a:r>
            <a:r>
              <a:rPr lang="da-DK" sz="8000" dirty="0" err="1" smtClean="0"/>
              <a:t>micro-activities</a:t>
            </a:r>
            <a:r>
              <a:rPr lang="da-DK" sz="80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8000" dirty="0" smtClean="0"/>
              <a:t>N</a:t>
            </a:r>
            <a:r>
              <a:rPr lang="da-DK" sz="8000" dirty="0" smtClean="0"/>
              <a:t>ew </a:t>
            </a:r>
            <a:r>
              <a:rPr lang="da-DK" sz="8000" dirty="0" err="1" smtClean="0"/>
              <a:t>communities</a:t>
            </a:r>
            <a:r>
              <a:rPr lang="da-DK" sz="8000" dirty="0" smtClean="0"/>
              <a:t> and </a:t>
            </a:r>
            <a:r>
              <a:rPr lang="da-DK" sz="8000" dirty="0" err="1" smtClean="0"/>
              <a:t>networks</a:t>
            </a:r>
            <a:r>
              <a:rPr lang="da-DK" sz="8000" dirty="0" smtClean="0"/>
              <a:t>, </a:t>
            </a:r>
            <a:r>
              <a:rPr lang="pl-PL" sz="8000" dirty="0" smtClean="0"/>
              <a:t>be</a:t>
            </a:r>
            <a:r>
              <a:rPr lang="da-DK" sz="8000" dirty="0" err="1" smtClean="0"/>
              <a:t>tter</a:t>
            </a:r>
            <a:r>
              <a:rPr lang="da-DK" sz="8000" dirty="0" smtClean="0"/>
              <a:t> </a:t>
            </a:r>
            <a:r>
              <a:rPr lang="da-DK" sz="8000" dirty="0" err="1" smtClean="0"/>
              <a:t>language</a:t>
            </a:r>
            <a:r>
              <a:rPr lang="da-DK" sz="8000" dirty="0" smtClean="0"/>
              <a:t> </a:t>
            </a:r>
            <a:r>
              <a:rPr lang="da-DK" sz="8000" dirty="0" err="1" smtClean="0"/>
              <a:t>skills</a:t>
            </a:r>
            <a:r>
              <a:rPr lang="da-DK" sz="8000" dirty="0" smtClean="0"/>
              <a:t> and c</a:t>
            </a:r>
            <a:r>
              <a:rPr lang="pl-PL" sz="8000" dirty="0" smtClean="0"/>
              <a:t>ultur</a:t>
            </a:r>
            <a:r>
              <a:rPr lang="da-DK" sz="8000" dirty="0" smtClean="0"/>
              <a:t>a</a:t>
            </a:r>
            <a:r>
              <a:rPr lang="pl-PL" sz="8000" dirty="0" smtClean="0"/>
              <a:t>l </a:t>
            </a:r>
            <a:r>
              <a:rPr lang="da-DK" sz="8000" dirty="0" err="1" smtClean="0"/>
              <a:t>understanding</a:t>
            </a:r>
            <a:r>
              <a:rPr lang="da-DK" sz="8000" dirty="0" smtClean="0"/>
              <a:t> </a:t>
            </a:r>
            <a:r>
              <a:rPr lang="da-DK" sz="8000" dirty="0" err="1" smtClean="0"/>
              <a:t>across</a:t>
            </a:r>
            <a:r>
              <a:rPr lang="da-DK" sz="8000" dirty="0" smtClean="0"/>
              <a:t> Femern </a:t>
            </a:r>
            <a:r>
              <a:rPr lang="da-DK" sz="8000" dirty="0" err="1" smtClean="0"/>
              <a:t>Belt</a:t>
            </a:r>
            <a:r>
              <a:rPr lang="da-DK" sz="8000" dirty="0" smtClean="0"/>
              <a:t>. </a:t>
            </a:r>
          </a:p>
        </p:txBody>
      </p:sp>
      <p:pic>
        <p:nvPicPr>
          <p:cNvPr id="5" name="Pladsholder til indhold 4" descr="http://presscloud.com/file/77/772984371973302/KultKit.jpe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583" y="1268760"/>
            <a:ext cx="4176464" cy="2664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467544" y="4797152"/>
            <a:ext cx="7992888" cy="1656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</a:t>
            </a:r>
            <a:r>
              <a:rPr kumimoji="0" lang="da-DK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da-DK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GBS</a:t>
            </a:r>
            <a:endParaRPr kumimoji="0" lang="da-DK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2.225 </a:t>
            </a:r>
            <a:r>
              <a:rPr lang="en-GB" sz="2800" dirty="0" smtClean="0"/>
              <a:t>Danish and German people, particularly  young 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people have participated in cross-border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mini-projects 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(2015-2018) 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2800" dirty="0" smtClean="0"/>
              <a:t>The mental bridge and 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intercultural understanding </a:t>
            </a:r>
            <a:r>
              <a:rPr lang="da-DK" sz="2800" dirty="0" err="1" smtClean="0"/>
              <a:t>across</a:t>
            </a:r>
            <a:r>
              <a:rPr lang="da-DK" sz="2800" dirty="0" smtClean="0"/>
              <a:t> </a:t>
            </a:r>
            <a:r>
              <a:rPr lang="da-DK" sz="2800" dirty="0"/>
              <a:t>Femern </a:t>
            </a:r>
            <a:r>
              <a:rPr lang="da-DK" sz="2800" dirty="0" err="1"/>
              <a:t>Belt</a:t>
            </a:r>
            <a:r>
              <a:rPr lang="da-DK" sz="2800" dirty="0"/>
              <a:t>. </a:t>
            </a: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a-DK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36097"/>
            <a:ext cx="1224136" cy="814883"/>
          </a:xfrm>
          <a:prstGeom prst="rect">
            <a:avLst/>
          </a:prstGeom>
          <a:noFill/>
        </p:spPr>
      </p:pic>
      <p:pic>
        <p:nvPicPr>
          <p:cNvPr id="8" name="Picture 4" descr="Guldborgsund_RGB_7c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947773"/>
            <a:ext cx="1538163" cy="75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da-DK" sz="2800" b="1" dirty="0" err="1" smtClean="0"/>
              <a:t>UrbCultural</a:t>
            </a:r>
            <a:r>
              <a:rPr lang="da-DK" sz="2800" b="1" dirty="0" smtClean="0"/>
              <a:t> </a:t>
            </a:r>
            <a:r>
              <a:rPr lang="da-DK" sz="2800" b="1" dirty="0" err="1" smtClean="0"/>
              <a:t>Planning</a:t>
            </a:r>
            <a:r>
              <a:rPr lang="da-DK" sz="2800" b="1" dirty="0" smtClean="0"/>
              <a:t> (Jan 2019 – </a:t>
            </a:r>
            <a:r>
              <a:rPr lang="da-DK" sz="2800" b="1" dirty="0" err="1" smtClean="0"/>
              <a:t>July</a:t>
            </a:r>
            <a:r>
              <a:rPr lang="da-DK" sz="2800" b="1" dirty="0" smtClean="0"/>
              <a:t> 2021)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4834880" cy="39604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a-DK" sz="1800" dirty="0" smtClean="0"/>
              <a:t>Project budget 2,35 mio. €. GBS budget 150.000 €</a:t>
            </a:r>
          </a:p>
          <a:p>
            <a:pPr>
              <a:spcBef>
                <a:spcPts val="0"/>
              </a:spcBef>
              <a:buNone/>
            </a:pPr>
            <a:r>
              <a:rPr lang="de-DE" sz="1800" dirty="0" smtClean="0"/>
              <a:t>EU Programme: Baltic </a:t>
            </a:r>
            <a:r>
              <a:rPr lang="de-DE" sz="1800" dirty="0" err="1" smtClean="0"/>
              <a:t>Sea</a:t>
            </a:r>
            <a:r>
              <a:rPr lang="de-DE" sz="1800" dirty="0" smtClean="0"/>
              <a:t> Region, 75 %  </a:t>
            </a:r>
            <a:endParaRPr lang="da-DK" sz="1800" dirty="0" smtClean="0"/>
          </a:p>
          <a:p>
            <a:pPr>
              <a:spcBef>
                <a:spcPts val="0"/>
              </a:spcBef>
              <a:buNone/>
            </a:pPr>
            <a:r>
              <a:rPr lang="de-DE" sz="1800" dirty="0" smtClean="0"/>
              <a:t> </a:t>
            </a:r>
            <a:endParaRPr lang="da-DK" sz="1800" dirty="0" smtClean="0"/>
          </a:p>
          <a:p>
            <a:pPr>
              <a:spcBef>
                <a:spcPts val="0"/>
              </a:spcBef>
              <a:buNone/>
            </a:pPr>
            <a:r>
              <a:rPr lang="de-DE" sz="1800" b="1" dirty="0" err="1" smtClean="0"/>
              <a:t>Partnership</a:t>
            </a:r>
            <a:r>
              <a:rPr lang="de-DE" sz="1800" b="1" dirty="0" smtClean="0"/>
              <a:t> </a:t>
            </a:r>
            <a:endParaRPr lang="da-DK" sz="1800" b="1" dirty="0" smtClean="0"/>
          </a:p>
          <a:p>
            <a:pPr>
              <a:spcBef>
                <a:spcPts val="0"/>
              </a:spcBef>
              <a:buNone/>
            </a:pPr>
            <a:r>
              <a:rPr lang="da-DK" sz="1800" dirty="0" smtClean="0"/>
              <a:t>Danish </a:t>
            </a:r>
            <a:r>
              <a:rPr lang="da-DK" sz="1800" dirty="0" err="1" smtClean="0"/>
              <a:t>Cultural</a:t>
            </a:r>
            <a:r>
              <a:rPr lang="da-DK" sz="1800" dirty="0" smtClean="0"/>
              <a:t> </a:t>
            </a:r>
            <a:r>
              <a:rPr lang="da-DK" sz="1800" dirty="0" err="1" smtClean="0"/>
              <a:t>Institute</a:t>
            </a:r>
            <a:r>
              <a:rPr lang="da-DK" sz="1800" dirty="0" smtClean="0"/>
              <a:t> is </a:t>
            </a:r>
            <a:r>
              <a:rPr lang="da-DK" sz="1800" dirty="0" err="1" smtClean="0"/>
              <a:t>lead</a:t>
            </a:r>
            <a:r>
              <a:rPr lang="da-DK" sz="1800" dirty="0" smtClean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1800" dirty="0" smtClean="0"/>
              <a:t>13 </a:t>
            </a:r>
            <a:r>
              <a:rPr lang="de-DE" sz="1800" dirty="0" err="1" smtClean="0"/>
              <a:t>partners</a:t>
            </a:r>
            <a:r>
              <a:rPr lang="de-DE" sz="1800" dirty="0" smtClean="0"/>
              <a:t> </a:t>
            </a:r>
            <a:r>
              <a:rPr lang="de-DE" sz="1800" dirty="0" err="1" smtClean="0"/>
              <a:t>from</a:t>
            </a:r>
            <a:r>
              <a:rPr lang="de-DE" sz="1800" dirty="0" smtClean="0"/>
              <a:t> Germany, </a:t>
            </a:r>
            <a:r>
              <a:rPr lang="de-DE" sz="1800" dirty="0" err="1" smtClean="0"/>
              <a:t>Poland</a:t>
            </a:r>
            <a:r>
              <a:rPr lang="de-DE" sz="1800" dirty="0" smtClean="0"/>
              <a:t>, </a:t>
            </a:r>
            <a:r>
              <a:rPr lang="de-DE" sz="1800" dirty="0" err="1" smtClean="0"/>
              <a:t>Finland</a:t>
            </a:r>
            <a:r>
              <a:rPr lang="de-DE" sz="1800" dirty="0" smtClean="0"/>
              <a:t>, </a:t>
            </a:r>
            <a:r>
              <a:rPr lang="de-DE" sz="1800" dirty="0" err="1" smtClean="0"/>
              <a:t>Latvia</a:t>
            </a:r>
            <a:r>
              <a:rPr lang="de-DE" sz="1800" dirty="0" smtClean="0"/>
              <a:t>, </a:t>
            </a:r>
            <a:r>
              <a:rPr lang="de-DE" sz="1800" dirty="0" err="1" smtClean="0"/>
              <a:t>Lithuania</a:t>
            </a:r>
            <a:r>
              <a:rPr lang="de-DE" sz="1800" dirty="0" smtClean="0"/>
              <a:t>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Denmark</a:t>
            </a:r>
            <a:r>
              <a:rPr lang="de-DE" sz="1800" dirty="0" smtClean="0"/>
              <a:t/>
            </a:r>
            <a:br>
              <a:rPr lang="de-DE" sz="1800" dirty="0" smtClean="0"/>
            </a:br>
            <a:endParaRPr lang="da-DK" sz="1800" dirty="0" smtClean="0"/>
          </a:p>
          <a:p>
            <a:pPr>
              <a:spcBef>
                <a:spcPts val="0"/>
              </a:spcBef>
              <a:buNone/>
            </a:pPr>
            <a:r>
              <a:rPr lang="pl-PL" sz="1800" b="1" dirty="0" smtClean="0"/>
              <a:t>Proje</a:t>
            </a:r>
            <a:r>
              <a:rPr lang="da-DK" sz="1800" b="1" dirty="0" err="1" smtClean="0"/>
              <a:t>ct</a:t>
            </a:r>
            <a:r>
              <a:rPr lang="da-DK" sz="1800" b="1" dirty="0" smtClean="0"/>
              <a:t> </a:t>
            </a:r>
            <a:r>
              <a:rPr lang="da-DK" sz="1800" b="1" dirty="0" err="1" smtClean="0"/>
              <a:t>content</a:t>
            </a:r>
            <a:r>
              <a:rPr lang="da-DK" sz="1800" b="1" dirty="0" smtClean="0"/>
              <a:t> </a:t>
            </a:r>
            <a:endParaRPr lang="da-DK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a-DK" sz="1800" dirty="0" err="1" smtClean="0"/>
              <a:t>Develop</a:t>
            </a:r>
            <a:r>
              <a:rPr lang="da-DK" sz="1800" dirty="0" smtClean="0"/>
              <a:t> </a:t>
            </a:r>
            <a:r>
              <a:rPr lang="da-DK" sz="1800" dirty="0" err="1" smtClean="0"/>
              <a:t>methods</a:t>
            </a:r>
            <a:r>
              <a:rPr lang="da-DK" sz="1800" dirty="0" smtClean="0"/>
              <a:t> for </a:t>
            </a:r>
            <a:r>
              <a:rPr lang="da-DK" sz="1800" dirty="0" err="1" smtClean="0"/>
              <a:t>using</a:t>
            </a:r>
            <a:r>
              <a:rPr lang="da-DK" sz="1800" dirty="0" smtClean="0"/>
              <a:t> </a:t>
            </a:r>
            <a:r>
              <a:rPr lang="da-DK" sz="1800" dirty="0" err="1" smtClean="0"/>
              <a:t>cultural</a:t>
            </a:r>
            <a:r>
              <a:rPr lang="da-DK" sz="1800" dirty="0" smtClean="0"/>
              <a:t> </a:t>
            </a:r>
            <a:r>
              <a:rPr lang="da-DK" sz="1800" dirty="0" err="1" smtClean="0"/>
              <a:t>activities</a:t>
            </a:r>
            <a:r>
              <a:rPr lang="da-DK" sz="1800" dirty="0" smtClean="0"/>
              <a:t>    and social events for </a:t>
            </a:r>
            <a:r>
              <a:rPr lang="da-DK" sz="1800" dirty="0" err="1" smtClean="0"/>
              <a:t>citizens</a:t>
            </a:r>
            <a:r>
              <a:rPr lang="da-DK" sz="1800" dirty="0" smtClean="0"/>
              <a:t>’ </a:t>
            </a:r>
            <a:r>
              <a:rPr lang="da-DK" sz="1800" dirty="0" err="1" smtClean="0"/>
              <a:t>involvement</a:t>
            </a:r>
            <a:r>
              <a:rPr lang="da-DK" sz="1800" dirty="0" smtClean="0"/>
              <a:t> in urban </a:t>
            </a:r>
            <a:r>
              <a:rPr lang="da-DK" sz="1800" dirty="0" err="1" smtClean="0"/>
              <a:t>planning</a:t>
            </a:r>
            <a:r>
              <a:rPr lang="da-DK" sz="1800" dirty="0" smtClean="0"/>
              <a:t>; </a:t>
            </a:r>
            <a:r>
              <a:rPr lang="da-DK" sz="1800" dirty="0" err="1" smtClean="0"/>
              <a:t>focusing</a:t>
            </a:r>
            <a:r>
              <a:rPr lang="da-DK" sz="1800" dirty="0" smtClean="0"/>
              <a:t> on social vulnerable        city </a:t>
            </a:r>
            <a:r>
              <a:rPr lang="da-DK" sz="1800" dirty="0" err="1" smtClean="0"/>
              <a:t>areas</a:t>
            </a:r>
            <a:r>
              <a:rPr lang="da-DK" sz="1800" dirty="0" smtClean="0"/>
              <a:t>, </a:t>
            </a:r>
            <a:r>
              <a:rPr lang="da-DK" sz="1800" dirty="0" err="1" smtClean="0"/>
              <a:t>inclusion</a:t>
            </a:r>
            <a:r>
              <a:rPr lang="da-DK" sz="1800" dirty="0" smtClean="0"/>
              <a:t> and </a:t>
            </a:r>
            <a:r>
              <a:rPr lang="da-DK" sz="1800" dirty="0" err="1" smtClean="0"/>
              <a:t>local</a:t>
            </a:r>
            <a:r>
              <a:rPr lang="da-DK" sz="1800" dirty="0" smtClean="0"/>
              <a:t> </a:t>
            </a:r>
            <a:r>
              <a:rPr lang="da-DK" sz="1800" dirty="0" err="1" smtClean="0"/>
              <a:t>identity</a:t>
            </a:r>
            <a:r>
              <a:rPr lang="da-DK" sz="1800" dirty="0" smtClean="0"/>
              <a:t>.</a:t>
            </a:r>
          </a:p>
        </p:txBody>
      </p:sp>
      <p:sp>
        <p:nvSpPr>
          <p:cNvPr id="6" name="Pladsholder til indhold 2"/>
          <p:cNvSpPr txBox="1">
            <a:spLocks/>
          </p:cNvSpPr>
          <p:nvPr/>
        </p:nvSpPr>
        <p:spPr>
          <a:xfrm>
            <a:off x="457201" y="4581128"/>
            <a:ext cx="8461274" cy="1872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l-PL" sz="2600" b="1" dirty="0"/>
              <a:t>Result</a:t>
            </a:r>
            <a:r>
              <a:rPr lang="da-DK" sz="2600" b="1" dirty="0"/>
              <a:t>s for GBS</a:t>
            </a:r>
          </a:p>
          <a:p>
            <a:pPr lvl="0"/>
            <a:r>
              <a:rPr lang="en-GB" sz="2600" dirty="0"/>
              <a:t>A positive development for social vulnerable city areas </a:t>
            </a:r>
            <a:r>
              <a:rPr lang="en-GB" sz="2600" dirty="0" err="1" smtClean="0"/>
              <a:t>Lindholm+Ydre</a:t>
            </a:r>
            <a:r>
              <a:rPr lang="en-GB" sz="2600" dirty="0" smtClean="0"/>
              <a:t> </a:t>
            </a:r>
            <a:r>
              <a:rPr lang="en-GB" sz="2600" dirty="0" err="1"/>
              <a:t>Østerbro</a:t>
            </a:r>
            <a:r>
              <a:rPr lang="en-GB" sz="2600" dirty="0"/>
              <a:t>. </a:t>
            </a:r>
          </a:p>
          <a:p>
            <a:pPr lvl="0"/>
            <a:r>
              <a:rPr lang="en-GB" sz="2600" dirty="0"/>
              <a:t>Realisation of cultural and </a:t>
            </a:r>
            <a:r>
              <a:rPr lang="en-GB" sz="2600" dirty="0" smtClean="0"/>
              <a:t>artistically </a:t>
            </a:r>
            <a:r>
              <a:rPr lang="en-GB" sz="2600" dirty="0"/>
              <a:t>activities involving the local citizens.  </a:t>
            </a:r>
          </a:p>
          <a:p>
            <a:pPr lvl="0"/>
            <a:r>
              <a:rPr lang="en-GB" sz="2600" dirty="0" err="1"/>
              <a:t>Strenghten</a:t>
            </a:r>
            <a:r>
              <a:rPr lang="en-GB" sz="2600" dirty="0"/>
              <a:t> positive image and increased knowledge about the city area. 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196952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8" name="Billede 7" descr="https://images.folketidende.dk/66/249666_650_1200_91_0_4541_3138_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268760"/>
            <a:ext cx="428396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60403"/>
            <a:ext cx="1187624" cy="790578"/>
          </a:xfrm>
          <a:prstGeom prst="rect">
            <a:avLst/>
          </a:prstGeom>
          <a:noFill/>
        </p:spPr>
      </p:pic>
      <p:pic>
        <p:nvPicPr>
          <p:cNvPr id="10" name="Picture 4" descr="Guldborgsund_RGB_7c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947773"/>
            <a:ext cx="1538163" cy="75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da-DK" sz="3600" b="1" dirty="0" smtClean="0"/>
              <a:t>Interconnect (June 2017- May </a:t>
            </a:r>
            <a:r>
              <a:rPr lang="da-DK" sz="3600" b="1" dirty="0" smtClean="0"/>
              <a:t>2020) </a:t>
            </a:r>
            <a:endParaRPr lang="da-DK" sz="3600" b="1" dirty="0"/>
          </a:p>
        </p:txBody>
      </p:sp>
      <p:pic>
        <p:nvPicPr>
          <p:cNvPr id="5" name="Obraz 6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40" y="6165304"/>
            <a:ext cx="3794760" cy="515112"/>
          </a:xfrm>
          <a:prstGeom prst="rect">
            <a:avLst/>
          </a:prstGeom>
        </p:spPr>
      </p:pic>
      <p:pic>
        <p:nvPicPr>
          <p:cNvPr id="6" name="Pladsholder til indhold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980728"/>
            <a:ext cx="3422167" cy="2269046"/>
          </a:xfrm>
          <a:prstGeom prst="rect">
            <a:avLst/>
          </a:prstGeom>
        </p:spPr>
      </p:pic>
      <p:pic>
        <p:nvPicPr>
          <p:cNvPr id="7" name="Picture 2" descr="C:\Users\Hjemme\Downloads\OO9C85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212976"/>
            <a:ext cx="3456848" cy="2052296"/>
          </a:xfrm>
          <a:prstGeom prst="rect">
            <a:avLst/>
          </a:prstGeom>
          <a:noFill/>
        </p:spPr>
      </p:pic>
      <p:sp>
        <p:nvSpPr>
          <p:cNvPr id="8" name="Pladsholder til indhold 2"/>
          <p:cNvSpPr txBox="1">
            <a:spLocks/>
          </p:cNvSpPr>
          <p:nvPr/>
        </p:nvSpPr>
        <p:spPr>
          <a:xfrm>
            <a:off x="457200" y="1052736"/>
            <a:ext cx="4690864" cy="403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Project budget 3.5 mio. €. GBS budget 0.2 </a:t>
            </a:r>
            <a:r>
              <a:rPr kumimoji="0" lang="da-DK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mio</a:t>
            </a:r>
            <a:r>
              <a:rPr kumimoji="0" lang="da-DK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€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 Programme: Baltic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Region, 75 %  </a:t>
            </a:r>
            <a:endParaRPr kumimoji="0" lang="da-DK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da-DK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Partnership</a:t>
            </a: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da-DK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Region Blekinge is </a:t>
            </a:r>
            <a:r>
              <a:rPr kumimoji="0" lang="da-DK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lead</a:t>
            </a:r>
            <a:r>
              <a:rPr kumimoji="0" lang="da-DK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smtClean="0"/>
              <a:t>8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partners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Germany,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Poland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Sweden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de-DE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Lithuania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Estonia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Denmark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b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da-DK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</a:t>
            </a:r>
            <a:r>
              <a:rPr kumimoji="0" lang="da-DK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ct</a:t>
            </a:r>
            <a:r>
              <a:rPr kumimoji="0" lang="da-DK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</a:t>
            </a:r>
            <a:r>
              <a:rPr kumimoji="0" lang="da-DK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da-DK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/>
            <a:r>
              <a:rPr lang="en-US" dirty="0" smtClean="0"/>
              <a:t>Improved public transport services for regional and cross-border travel. Working on “means to go” and “reasons to go”. Increased  cooperation with Rostock on education, business and tourism/culture. </a:t>
            </a:r>
            <a:endParaRPr lang="da-DK" dirty="0" smtClean="0"/>
          </a:p>
        </p:txBody>
      </p:sp>
      <p:sp>
        <p:nvSpPr>
          <p:cNvPr id="9" name="Pladsholder til indhold 2"/>
          <p:cNvSpPr txBox="1">
            <a:spLocks/>
          </p:cNvSpPr>
          <p:nvPr/>
        </p:nvSpPr>
        <p:spPr>
          <a:xfrm>
            <a:off x="395536" y="5229200"/>
            <a:ext cx="8064896" cy="1224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</a:t>
            </a:r>
            <a:r>
              <a:rPr kumimoji="0" lang="da-D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da-DK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GBS</a:t>
            </a:r>
            <a:endParaRPr kumimoji="0" lang="da-DK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/>
            <a:r>
              <a:rPr lang="en-GB" sz="2600" dirty="0" smtClean="0"/>
              <a:t>Better transport from hinterland to the transport corridor towards Rostock. </a:t>
            </a:r>
          </a:p>
          <a:p>
            <a:pPr lvl="0"/>
            <a:r>
              <a:rPr lang="en-GB" sz="2600" dirty="0" smtClean="0"/>
              <a:t>Improved cooperation and knowledge between Rostock and Guldborgsund; involving political level, business, cultural institutions and local citizens associations.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63272" cy="936104"/>
          </a:xfrm>
        </p:spPr>
        <p:txBody>
          <a:bodyPr>
            <a:normAutofit/>
          </a:bodyPr>
          <a:lstStyle/>
          <a:p>
            <a:r>
              <a:rPr lang="da-DK" sz="3600" b="1" dirty="0" err="1"/>
              <a:t>Interreg</a:t>
            </a:r>
            <a:r>
              <a:rPr lang="da-DK" sz="3600" b="1" dirty="0"/>
              <a:t> – </a:t>
            </a:r>
            <a:r>
              <a:rPr lang="da-DK" sz="3600" b="1" dirty="0" err="1" smtClean="0"/>
              <a:t>close</a:t>
            </a:r>
            <a:r>
              <a:rPr lang="da-DK" sz="3600" b="1" dirty="0" smtClean="0"/>
              <a:t> to the regional </a:t>
            </a:r>
            <a:r>
              <a:rPr lang="da-DK" sz="3600" b="1" dirty="0" err="1" smtClean="0"/>
              <a:t>realities</a:t>
            </a:r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 lvl="0"/>
            <a:endParaRPr lang="en-GB" sz="2400" dirty="0" smtClean="0"/>
          </a:p>
          <a:p>
            <a:pPr lvl="0"/>
            <a:r>
              <a:rPr lang="en-GB" sz="2400" dirty="0" smtClean="0"/>
              <a:t>Programme themes are close to local and regional agendas</a:t>
            </a:r>
          </a:p>
          <a:p>
            <a:pPr lvl="0"/>
            <a:r>
              <a:rPr lang="en-GB" sz="2400" dirty="0" smtClean="0"/>
              <a:t>Transparent and predictable (7 years programme document)</a:t>
            </a:r>
          </a:p>
          <a:p>
            <a:pPr lvl="0"/>
            <a:r>
              <a:rPr lang="en-GB" sz="2400" dirty="0" smtClean="0"/>
              <a:t>Regional perspective and regional partners in projects  </a:t>
            </a:r>
          </a:p>
          <a:p>
            <a:pPr lvl="0"/>
            <a:r>
              <a:rPr lang="en-GB" sz="2400" dirty="0" smtClean="0"/>
              <a:t>Programmes are visible and reachable (homepage, info-meetings, project consultations, kick-off </a:t>
            </a:r>
            <a:r>
              <a:rPr lang="en-GB" sz="2400" dirty="0" err="1" smtClean="0"/>
              <a:t>meeings</a:t>
            </a:r>
            <a:r>
              <a:rPr lang="en-GB" sz="2400" dirty="0" smtClean="0"/>
              <a:t>) </a:t>
            </a:r>
          </a:p>
          <a:p>
            <a:pPr lvl="0"/>
            <a:r>
              <a:rPr lang="en-GB" sz="2400" dirty="0" smtClean="0"/>
              <a:t>High success rates for application</a:t>
            </a:r>
          </a:p>
          <a:p>
            <a:pPr lvl="0"/>
            <a:r>
              <a:rPr lang="en-GB" sz="2400" dirty="0" smtClean="0"/>
              <a:t>However, not much on health, elder care, social issues </a:t>
            </a:r>
            <a:endParaRPr lang="en-GB" sz="2400" dirty="0"/>
          </a:p>
        </p:txBody>
      </p:sp>
      <p:pic>
        <p:nvPicPr>
          <p:cNvPr id="4" name="Picture 4" descr="Guldborgsund_RGB_7c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5877272"/>
            <a:ext cx="1538163" cy="722080"/>
          </a:xfrm>
          <a:prstGeom prst="rect">
            <a:avLst/>
          </a:prstGeom>
          <a:noFill/>
        </p:spPr>
      </p:pic>
      <p:pic>
        <p:nvPicPr>
          <p:cNvPr id="5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36097"/>
            <a:ext cx="1224136" cy="814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28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b="1" dirty="0" err="1" smtClean="0"/>
              <a:t>How</a:t>
            </a:r>
            <a:r>
              <a:rPr lang="da-DK" sz="3600" b="1" dirty="0" smtClean="0"/>
              <a:t> to start </a:t>
            </a:r>
            <a:r>
              <a:rPr lang="da-DK" sz="3600" b="1" dirty="0" err="1" smtClean="0"/>
              <a:t>working</a:t>
            </a:r>
            <a:r>
              <a:rPr lang="da-DK" sz="3600" b="1" dirty="0" smtClean="0"/>
              <a:t> </a:t>
            </a:r>
            <a:r>
              <a:rPr lang="da-DK" sz="3600" b="1" dirty="0" err="1" smtClean="0"/>
              <a:t>with</a:t>
            </a:r>
            <a:r>
              <a:rPr lang="da-DK" sz="3600" b="1" dirty="0" smtClean="0"/>
              <a:t> EU </a:t>
            </a:r>
            <a:r>
              <a:rPr lang="da-DK" sz="3600" b="1" dirty="0" err="1" smtClean="0"/>
              <a:t>projects</a:t>
            </a:r>
            <a:r>
              <a:rPr lang="da-DK" sz="3600" b="1" dirty="0" smtClean="0"/>
              <a:t>?</a:t>
            </a:r>
            <a:endParaRPr lang="da-DK" sz="36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en-GB" sz="4400" dirty="0" smtClean="0"/>
              <a:t>Say yes </a:t>
            </a:r>
            <a:r>
              <a:rPr lang="en-GB" sz="2400" dirty="0" smtClean="0"/>
              <a:t>to project invitations</a:t>
            </a:r>
          </a:p>
          <a:p>
            <a:r>
              <a:rPr lang="en-GB" sz="2400" dirty="0" smtClean="0"/>
              <a:t>Employ / Appoint / an international coordinator </a:t>
            </a:r>
          </a:p>
          <a:p>
            <a:r>
              <a:rPr lang="en-GB" sz="2400" dirty="0" smtClean="0"/>
              <a:t>Provide framework and legitimacy to international cooperation</a:t>
            </a:r>
          </a:p>
          <a:p>
            <a:r>
              <a:rPr lang="en-GB" sz="2400" dirty="0" smtClean="0"/>
              <a:t>Start picking the low hanging fruits – among the departments and staffs that find international cooperation fun</a:t>
            </a:r>
          </a:p>
          <a:p>
            <a:r>
              <a:rPr lang="en-GB" sz="2400" dirty="0" smtClean="0"/>
              <a:t>Contact your EU </a:t>
            </a:r>
            <a:r>
              <a:rPr lang="en-GB" sz="2400" dirty="0" err="1" smtClean="0"/>
              <a:t>Bruxelles</a:t>
            </a:r>
            <a:r>
              <a:rPr lang="en-GB" sz="2400" dirty="0" smtClean="0"/>
              <a:t> office</a:t>
            </a:r>
          </a:p>
          <a:p>
            <a:r>
              <a:rPr lang="en-GB" sz="2400" dirty="0" smtClean="0"/>
              <a:t>Participate in info-meetings, match-making and programme kickoff meetings</a:t>
            </a:r>
          </a:p>
          <a:p>
            <a:r>
              <a:rPr lang="en-GB" sz="2400" dirty="0" smtClean="0"/>
              <a:t>International strategies and organisational changes can wait.</a:t>
            </a:r>
          </a:p>
          <a:p>
            <a:endParaRPr lang="da-DK" sz="2000" dirty="0" smtClean="0"/>
          </a:p>
        </p:txBody>
      </p:sp>
      <p:pic>
        <p:nvPicPr>
          <p:cNvPr id="4" name="Picture 4" descr="Guldborgsund_RGB_7c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5877272"/>
            <a:ext cx="1754187" cy="823491"/>
          </a:xfrm>
          <a:prstGeom prst="rect">
            <a:avLst/>
          </a:prstGeom>
          <a:noFill/>
        </p:spPr>
      </p:pic>
      <p:pic>
        <p:nvPicPr>
          <p:cNvPr id="5" name="Picture 2" descr="http://www.ndphs.org/internalfiles/Image/European%20Commission/European%20Flag(1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36097"/>
            <a:ext cx="1224136" cy="814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6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http://files.guidedanmark.org/files/447/447_309730.jpg"/>
          <p:cNvPicPr>
            <a:picLocks noChangeAspect="1" noChangeArrowheads="1"/>
          </p:cNvPicPr>
          <p:nvPr/>
        </p:nvPicPr>
        <p:blipFill>
          <a:blip r:embed="rId2" cstate="print"/>
          <a:srcRect l="25679" r="25679"/>
          <a:stretch>
            <a:fillRect/>
          </a:stretch>
        </p:blipFill>
        <p:spPr bwMode="auto">
          <a:xfrm>
            <a:off x="179512" y="692696"/>
            <a:ext cx="2802585" cy="3240360"/>
          </a:xfrm>
          <a:prstGeom prst="rect">
            <a:avLst/>
          </a:prstGeom>
          <a:noFill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b="5970"/>
          <a:stretch/>
        </p:blipFill>
        <p:spPr bwMode="auto">
          <a:xfrm>
            <a:off x="209550" y="4052692"/>
            <a:ext cx="5434579" cy="2663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lede 3" descr="image008"/>
          <p:cNvPicPr>
            <a:picLocks noChangeAspect="1" noChangeArrowheads="1"/>
          </p:cNvPicPr>
          <p:nvPr/>
        </p:nvPicPr>
        <p:blipFill rotWithShape="1">
          <a:blip r:embed="rId4" cstate="print"/>
          <a:srcRect b="7829"/>
          <a:stretch/>
        </p:blipFill>
        <p:spPr bwMode="auto">
          <a:xfrm>
            <a:off x="5796136" y="4725144"/>
            <a:ext cx="3204863" cy="1991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ladsholder til indhold 9" descr="Folkelig deltagels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828611"/>
            <a:ext cx="2592288" cy="1520269"/>
          </a:xfrm>
          <a:prstGeom prst="rect">
            <a:avLst/>
          </a:prstGeom>
        </p:spPr>
      </p:pic>
      <p:pic>
        <p:nvPicPr>
          <p:cNvPr id="12" name="Pladsholder til billede 10" descr="Scandlines.jpg"/>
          <p:cNvPicPr>
            <a:picLocks noChangeAspect="1"/>
          </p:cNvPicPr>
          <p:nvPr/>
        </p:nvPicPr>
        <p:blipFill>
          <a:blip r:embed="rId6" cstate="print"/>
          <a:srcRect t="7245" b="7245"/>
          <a:stretch>
            <a:fillRect/>
          </a:stretch>
        </p:blipFill>
        <p:spPr>
          <a:xfrm>
            <a:off x="5796136" y="2636912"/>
            <a:ext cx="3347864" cy="1904733"/>
          </a:xfrm>
          <a:prstGeom prst="rect">
            <a:avLst/>
          </a:prstGeom>
        </p:spPr>
      </p:pic>
      <p:pic>
        <p:nvPicPr>
          <p:cNvPr id="13" name="Pladsholder til billede 19" descr="Femern billede.jpg"/>
          <p:cNvPicPr>
            <a:picLocks noChangeAspect="1"/>
          </p:cNvPicPr>
          <p:nvPr/>
        </p:nvPicPr>
        <p:blipFill>
          <a:blip r:embed="rId7" cstate="print"/>
          <a:srcRect t="414" b="414"/>
          <a:stretch>
            <a:fillRect/>
          </a:stretch>
        </p:blipFill>
        <p:spPr>
          <a:xfrm>
            <a:off x="5796136" y="620688"/>
            <a:ext cx="3347864" cy="1816631"/>
          </a:xfrm>
          <a:prstGeom prst="rect">
            <a:avLst/>
          </a:prstGeom>
        </p:spPr>
      </p:pic>
      <p:pic>
        <p:nvPicPr>
          <p:cNvPr id="14" name="Pladsholder til billede 8" descr="Havørne - Lolland.jpg"/>
          <p:cNvPicPr>
            <a:picLocks noChangeAspect="1"/>
          </p:cNvPicPr>
          <p:nvPr/>
        </p:nvPicPr>
        <p:blipFill>
          <a:blip r:embed="rId8" cstate="print"/>
          <a:srcRect t="1301" b="1301"/>
          <a:stretch>
            <a:fillRect/>
          </a:stretch>
        </p:blipFill>
        <p:spPr>
          <a:xfrm>
            <a:off x="3059832" y="2492896"/>
            <a:ext cx="2544264" cy="1393811"/>
          </a:xfrm>
          <a:prstGeom prst="rect">
            <a:avLst/>
          </a:prstGeom>
        </p:spPr>
      </p:pic>
      <p:sp>
        <p:nvSpPr>
          <p:cNvPr id="10" name="Tekstboks 9"/>
          <p:cNvSpPr txBox="1"/>
          <p:nvPr/>
        </p:nvSpPr>
        <p:spPr>
          <a:xfrm>
            <a:off x="395536" y="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3200" b="0" i="0" dirty="0" smtClean="0">
                <a:solidFill>
                  <a:srgbClr val="C00000"/>
                </a:solidFill>
              </a:rPr>
              <a:t>Tak for jeres opmærksomhed</a:t>
            </a:r>
          </a:p>
          <a:p>
            <a:pPr>
              <a:lnSpc>
                <a:spcPct val="150000"/>
              </a:lnSpc>
            </a:pPr>
            <a:r>
              <a:rPr lang="da-DK" sz="3200" b="0" i="0" dirty="0" smtClean="0"/>
              <a:t>Spørgsmål?  </a:t>
            </a:r>
            <a:r>
              <a:rPr lang="da-DK" sz="3200" b="0" i="0" dirty="0" err="1" smtClean="0"/>
              <a:t>Pytania</a:t>
            </a:r>
            <a:r>
              <a:rPr lang="da-DK" sz="3200" b="0" i="0" dirty="0" smtClean="0"/>
              <a:t>?          </a:t>
            </a:r>
            <a:r>
              <a:rPr lang="da-DK" sz="3200" b="0" i="0" dirty="0" err="1" smtClean="0"/>
              <a:t>Questions</a:t>
            </a:r>
            <a:r>
              <a:rPr lang="da-DK" sz="3200" dirty="0" smtClean="0"/>
              <a:t>?   </a:t>
            </a:r>
            <a:r>
              <a:rPr lang="da-DK" sz="3200" dirty="0" err="1" smtClean="0"/>
              <a:t>Fragor</a:t>
            </a:r>
            <a:r>
              <a:rPr lang="da-DK" sz="3200" dirty="0" smtClean="0"/>
              <a:t>? </a:t>
            </a:r>
            <a:endParaRPr lang="da-DK" sz="3200" b="0" i="0" dirty="0"/>
          </a:p>
        </p:txBody>
      </p:sp>
    </p:spTree>
    <p:extLst>
      <p:ext uri="{BB962C8B-B14F-4D97-AF65-F5344CB8AC3E}">
        <p14:creationId xmlns:p14="http://schemas.microsoft.com/office/powerpoint/2010/main" val="3296725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10649</TotalTime>
  <Words>875</Words>
  <Application>Microsoft Office PowerPoint</Application>
  <PresentationFormat>Skærmshow (4:3)</PresentationFormat>
  <Paragraphs>144</Paragraphs>
  <Slides>14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Gotham Light</vt:lpstr>
      <vt:lpstr>Impact</vt:lpstr>
      <vt:lpstr>Verdana</vt:lpstr>
      <vt:lpstr>Wingdings</vt:lpstr>
      <vt:lpstr>Kontortema</vt:lpstr>
      <vt:lpstr>PowerPoint-præsentation</vt:lpstr>
      <vt:lpstr>Guldborgsund Municipality </vt:lpstr>
      <vt:lpstr>What do we get from international cooperation?</vt:lpstr>
      <vt:lpstr>Basic principles for international cooperation </vt:lpstr>
      <vt:lpstr>PowerPoint-præsentation</vt:lpstr>
      <vt:lpstr>Biocas (July 2017 – Dec 2020)</vt:lpstr>
      <vt:lpstr>School and education  (Exchanges for all)  Cooperation in a network of 15 schools around the South Baltic Sea.  One week camps with workshops on acobatics, musicals and dance.  Young people get international exposure, maturity, self confidence, language training. 2016-2018: 30 youth camps with 1600 young people; 420 from Guldborgsund. </vt:lpstr>
      <vt:lpstr>Let’s do it (maj 2016 – juni 2018)</vt:lpstr>
      <vt:lpstr>Kultkit (Aug 2018 – Sep 2021)</vt:lpstr>
      <vt:lpstr>UrbCultural Planning (Jan 2019 – July 2021)</vt:lpstr>
      <vt:lpstr>Interconnect (June 2017- May 2020) </vt:lpstr>
      <vt:lpstr>Interreg – close to the regional realities</vt:lpstr>
      <vt:lpstr>How to start working with EU projects?</vt:lpstr>
      <vt:lpstr>PowerPoint-præsentation</vt:lpstr>
    </vt:vector>
  </TitlesOfParts>
  <Company>Guldborgsund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Frede Danborg</dc:creator>
  <cp:lastModifiedBy>Frede Danborg</cp:lastModifiedBy>
  <cp:revision>513</cp:revision>
  <cp:lastPrinted>2018-10-30T08:17:09Z</cp:lastPrinted>
  <dcterms:created xsi:type="dcterms:W3CDTF">2012-03-01T14:05:19Z</dcterms:created>
  <dcterms:modified xsi:type="dcterms:W3CDTF">2019-05-09T06:03:13Z</dcterms:modified>
</cp:coreProperties>
</file>