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5"/>
  </p:sldMasterIdLst>
  <p:notesMasterIdLst>
    <p:notesMasterId r:id="rId15"/>
  </p:notesMasterIdLst>
  <p:handoutMasterIdLst>
    <p:handoutMasterId r:id="rId16"/>
  </p:handoutMasterIdLst>
  <p:sldIdLst>
    <p:sldId id="361" r:id="rId6"/>
    <p:sldId id="362" r:id="rId7"/>
    <p:sldId id="384" r:id="rId8"/>
    <p:sldId id="385" r:id="rId9"/>
    <p:sldId id="387" r:id="rId10"/>
    <p:sldId id="390" r:id="rId11"/>
    <p:sldId id="386" r:id="rId12"/>
    <p:sldId id="389" r:id="rId13"/>
    <p:sldId id="373" r:id="rId14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2"/>
    <a:srgbClr val="94B633"/>
    <a:srgbClr val="BC0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68" autoAdjust="0"/>
  </p:normalViewPr>
  <p:slideViewPr>
    <p:cSldViewPr>
      <p:cViewPr varScale="1">
        <p:scale>
          <a:sx n="103" d="100"/>
          <a:sy n="103" d="100"/>
        </p:scale>
        <p:origin x="145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6396"/>
    </p:cViewPr>
  </p:sorterViewPr>
  <p:notesViewPr>
    <p:cSldViewPr>
      <p:cViewPr varScale="1">
        <p:scale>
          <a:sx n="83" d="100"/>
          <a:sy n="83" d="100"/>
        </p:scale>
        <p:origin x="-1956" y="-84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8" y="1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2884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8" y="9722884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00E1FA9-0DE9-4126-A5BC-DE691EE4547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5432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8" y="1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3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2884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8" y="9722884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40" tIns="47320" rIns="94640" bIns="473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A03C194-2BE6-4F22-9CF2-FB9E6FE6952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301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3C194-2BE6-4F22-9CF2-FB9E6FE69525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5961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3C194-2BE6-4F22-9CF2-FB9E6FE69525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4010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3C194-2BE6-4F22-9CF2-FB9E6FE69525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401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14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44D3D6-E359-4084-864D-E2C44BA691BA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C3BA5-E774-47D7-AF95-F1EB73A9A38E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294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28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0A21AF-B528-4E2F-BB35-3F35959E178D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7CC11-3793-49F3-8A2A-2B662FE98F65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396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772170-6DC8-45D6-8DAA-574288286D58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57EEF6-0B13-48DD-9A5B-D8961C8BE71B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751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C1C0D-D018-43E4-9BC1-6E6A1EE61D7C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A8E7C-0927-41C1-A30C-36037F95A735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54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00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495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6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BB2F70-8DEB-4112-9786-396C2D29D564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6C430-5979-4C80-95C4-56F73A1E38F2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525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87D8B3-86DE-4BEB-82E5-93C40D3F54D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EE44AC-E2BC-4EF7-B690-FA5A97134F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9232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00100" y="1428736"/>
            <a:ext cx="3714776" cy="7461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000100" y="2246313"/>
            <a:ext cx="3714776" cy="36115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00628" y="1428736"/>
            <a:ext cx="3686172" cy="7461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00628" y="2246313"/>
            <a:ext cx="3686172" cy="36115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331913" y="0"/>
            <a:ext cx="7812087" cy="1109663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72170-6DC8-45D6-8DAA-574288286D58}" type="datetime1">
              <a:rPr lang="da-DK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7EEF6-0B13-48DD-9A5B-D8961C8BE71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331913" y="0"/>
            <a:ext cx="7812087" cy="1109663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B2F70-8DEB-4112-9786-396C2D29D564}" type="datetime1">
              <a:rPr lang="da-DK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6C430-5979-4C80-95C4-56F73A1E38F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17D7A-7177-4568-9583-2D80A465F0F6}" type="datetime1">
              <a:rPr lang="da-DK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232BD-C029-4604-A19C-C290E1144A1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1027113" y="1412875"/>
            <a:ext cx="3630612" cy="4454525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810125" y="1412875"/>
            <a:ext cx="3632200" cy="4454525"/>
          </a:xfr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331913" y="0"/>
            <a:ext cx="7812087" cy="1109663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E330-4DAD-4F41-AB1F-4F2365BC319E}" type="datetime1">
              <a:rPr lang="da-DK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4A37E-71BF-44FD-BD49-1CFF15C284E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1A8DF8A-A357-440E-B7AC-DCF4C6458D8E}" type="datetime1">
              <a:rPr lang="da-DK" smtClean="0"/>
              <a:pPr>
                <a:defRPr/>
              </a:pPr>
              <a:t>08-05-2019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a-DK"/>
              <a:t>Bestyrelsesmøde juni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827241E-DA06-4AAE-9438-0175269D0238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33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20" r:id="rId12"/>
    <p:sldLayoutId id="2147483823" r:id="rId13"/>
    <p:sldLayoutId id="2147483826" r:id="rId14"/>
    <p:sldLayoutId id="2147483827" r:id="rId15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lausbrandtk" TargetMode="External"/><Relationship Id="rId2" Type="http://schemas.openxmlformats.org/officeDocument/2006/relationships/hyperlink" Target="mailto:clkr@celf.d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808312"/>
          </a:xfrm>
        </p:spPr>
        <p:txBody>
          <a:bodyPr>
            <a:noAutofit/>
          </a:bodyPr>
          <a:lstStyle/>
          <a:p>
            <a:r>
              <a:rPr lang="en-GB" sz="6000" b="1" dirty="0"/>
              <a:t>Institutions and Internationalisation           </a:t>
            </a:r>
            <a:r>
              <a:rPr lang="en-GB" sz="3600" dirty="0"/>
              <a:t>- Internationalisation of VET on the institutional level </a:t>
            </a:r>
            <a:endParaRPr lang="en-GB" sz="60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985664"/>
          </a:xfrm>
        </p:spPr>
        <p:txBody>
          <a:bodyPr anchor="ctr"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da-DK" sz="2000" dirty="0"/>
              <a:t>Presentation at the International Seminar about Municipalities and Educational Institutions in international cooperation </a:t>
            </a:r>
          </a:p>
          <a:p>
            <a:pPr>
              <a:lnSpc>
                <a:spcPct val="80000"/>
              </a:lnSpc>
            </a:pPr>
            <a:r>
              <a:rPr lang="en-US" altLang="da-DK" sz="2000" dirty="0" err="1"/>
              <a:t>Sorø</a:t>
            </a:r>
            <a:r>
              <a:rPr lang="en-US" altLang="da-DK" sz="2000" dirty="0"/>
              <a:t>, Denmark 9th May 2019 </a:t>
            </a:r>
          </a:p>
        </p:txBody>
      </p:sp>
    </p:spTree>
    <p:extLst>
      <p:ext uri="{BB962C8B-B14F-4D97-AF65-F5344CB8AC3E}">
        <p14:creationId xmlns:p14="http://schemas.microsoft.com/office/powerpoint/2010/main" val="79784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Pladsholder til indhold 2"/>
          <p:cNvSpPr>
            <a:spLocks noGrp="1"/>
          </p:cNvSpPr>
          <p:nvPr>
            <p:ph idx="1"/>
          </p:nvPr>
        </p:nvSpPr>
        <p:spPr>
          <a:xfrm>
            <a:off x="684213" y="6308725"/>
            <a:ext cx="4824412" cy="2889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da-DK" altLang="da-DK" sz="1400"/>
              <a:t>     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8" y="1844824"/>
            <a:ext cx="2448562" cy="3672408"/>
          </a:xfrm>
          <a:prstGeom prst="rect">
            <a:avLst/>
          </a:prstGeom>
        </p:spPr>
      </p:pic>
      <p:sp>
        <p:nvSpPr>
          <p:cNvPr id="10" name="Tekstboks 9"/>
          <p:cNvSpPr txBox="1"/>
          <p:nvPr/>
        </p:nvSpPr>
        <p:spPr>
          <a:xfrm>
            <a:off x="3275856" y="2632844"/>
            <a:ext cx="5544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</a:rPr>
              <a:t>Claus Brandt Kristensen (M.Sc)</a:t>
            </a:r>
          </a:p>
          <a:p>
            <a:endParaRPr lang="en-GB" sz="2000" dirty="0">
              <a:latin typeface="+mn-lt"/>
            </a:endParaRPr>
          </a:p>
          <a:p>
            <a:r>
              <a:rPr lang="en-GB" sz="2000" dirty="0">
                <a:latin typeface="+mn-lt"/>
              </a:rPr>
              <a:t>International Officer</a:t>
            </a:r>
          </a:p>
          <a:p>
            <a:endParaRPr lang="en-GB" sz="2000" dirty="0">
              <a:latin typeface="+mn-lt"/>
            </a:endParaRPr>
          </a:p>
          <a:p>
            <a:r>
              <a:rPr lang="en-GB" sz="2000" dirty="0">
                <a:latin typeface="+mn-lt"/>
              </a:rPr>
              <a:t>The Project </a:t>
            </a:r>
            <a:r>
              <a:rPr lang="en-GB" sz="2000" dirty="0"/>
              <a:t>Secretariat</a:t>
            </a:r>
            <a:r>
              <a:rPr lang="en-GB" sz="2000" dirty="0">
                <a:latin typeface="+mn-lt"/>
              </a:rPr>
              <a:t> 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D139E82-3957-44EA-9540-601AB7413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88" y="5599717"/>
            <a:ext cx="6811024" cy="62652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6DC047A4-284A-46A5-B2C1-68C170210993}"/>
              </a:ext>
            </a:extLst>
          </p:cNvPr>
          <p:cNvSpPr txBox="1"/>
          <p:nvPr/>
        </p:nvSpPr>
        <p:spPr>
          <a:xfrm>
            <a:off x="755576" y="312302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dirty="0" err="1"/>
              <a:t>About</a:t>
            </a:r>
            <a:r>
              <a:rPr lang="da-DK" sz="4000" dirty="0"/>
              <a:t> </a:t>
            </a:r>
            <a:r>
              <a:rPr lang="da-DK" sz="4000" dirty="0" err="1"/>
              <a:t>Me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13071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GB" b="1"/>
              <a:t>Internationalisation at CELF – organisational development </a:t>
            </a:r>
            <a:endParaRPr lang="en-GB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59" y="1845734"/>
            <a:ext cx="3749041" cy="4463586"/>
          </a:xfrm>
        </p:spPr>
        <p:txBody>
          <a:bodyPr>
            <a:normAutofit/>
          </a:bodyPr>
          <a:lstStyle/>
          <a:p>
            <a:r>
              <a:rPr lang="en-GB" sz="1600" dirty="0"/>
              <a:t>2009: Fusion between CEUS and EUC Lolland – Establishment of the Project Department</a:t>
            </a:r>
          </a:p>
          <a:p>
            <a:r>
              <a:rPr lang="en-GB" sz="1600" dirty="0"/>
              <a:t>2012: Strategy 2012-2017</a:t>
            </a:r>
          </a:p>
          <a:p>
            <a:pPr lvl="1"/>
            <a:r>
              <a:rPr lang="en-GB" sz="1600" dirty="0"/>
              <a:t>Internationalisation in the Baltic Sea</a:t>
            </a:r>
          </a:p>
          <a:p>
            <a:pPr lvl="1"/>
            <a:r>
              <a:rPr lang="en-GB" sz="1600" dirty="0"/>
              <a:t>Preparing students (and staff) for an international labour market</a:t>
            </a:r>
          </a:p>
          <a:p>
            <a:pPr lvl="1"/>
            <a:r>
              <a:rPr lang="en-GB" sz="1600" dirty="0"/>
              <a:t>Innovation and excellence in VET </a:t>
            </a:r>
          </a:p>
          <a:p>
            <a:r>
              <a:rPr lang="en-GB" sz="1600" dirty="0"/>
              <a:t>2012: Project Department rename Secretariat for Projects and Internationalisation</a:t>
            </a:r>
          </a:p>
          <a:p>
            <a:r>
              <a:rPr lang="en-GB" sz="1600" dirty="0"/>
              <a:t>2012:Performance pay for management level for achieving international goals</a:t>
            </a:r>
          </a:p>
          <a:p>
            <a:r>
              <a:rPr lang="en-GB" sz="1600" dirty="0"/>
              <a:t>2018- : The international strategic goals reminds the same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EC7C0C5-B5C3-4A56-B93E-1F0ED3C66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899103"/>
            <a:ext cx="4583959" cy="305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3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GB" b="1" dirty="0"/>
              <a:t>Internationalisation in the Baltic Sea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59" y="1845734"/>
            <a:ext cx="4841240" cy="4023360"/>
          </a:xfrm>
        </p:spPr>
        <p:txBody>
          <a:bodyPr>
            <a:normAutofit/>
          </a:bodyPr>
          <a:lstStyle/>
          <a:p>
            <a:r>
              <a:rPr lang="en-GB" dirty="0"/>
              <a:t>2010: First big cross-border project VET Qualification System (Interreg. Fehmarn Belt)</a:t>
            </a:r>
          </a:p>
          <a:p>
            <a:r>
              <a:rPr lang="en-US" dirty="0"/>
              <a:t>2014: Strategic Partnership for the development the Dual System (KA2)</a:t>
            </a:r>
            <a:endParaRPr lang="en-GB" dirty="0"/>
          </a:p>
          <a:p>
            <a:r>
              <a:rPr lang="en-GB" dirty="0"/>
              <a:t>2015: Establishment of Education Office in Lübeck </a:t>
            </a:r>
          </a:p>
          <a:p>
            <a:r>
              <a:rPr lang="en-GB" dirty="0"/>
              <a:t>2016: BBVET project – creating a cross-border VET program (Interreg. South Baltic)</a:t>
            </a:r>
          </a:p>
          <a:p>
            <a:r>
              <a:rPr lang="en-GB" dirty="0"/>
              <a:t>2017: BOOST project  - capacity building for a common education and labour market (Interreg. DK-DE)  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" r="17318" b="5"/>
          <a:stretch/>
        </p:blipFill>
        <p:spPr bwMode="auto">
          <a:xfrm>
            <a:off x="6015426" y="1916318"/>
            <a:ext cx="2725503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Autofit/>
          </a:bodyPr>
          <a:lstStyle/>
          <a:p>
            <a:r>
              <a:rPr lang="en-GB" sz="4400" b="1" dirty="0"/>
              <a:t>Preparing students (and staff) for an international labour market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59" y="1845733"/>
            <a:ext cx="4841240" cy="4383837"/>
          </a:xfrm>
        </p:spPr>
        <p:txBody>
          <a:bodyPr>
            <a:noAutofit/>
          </a:bodyPr>
          <a:lstStyle/>
          <a:p>
            <a:r>
              <a:rPr lang="en-GB" sz="1800" dirty="0"/>
              <a:t>2011: First </a:t>
            </a:r>
            <a:r>
              <a:rPr lang="en-GB" sz="1800" dirty="0" err="1"/>
              <a:t>LdV</a:t>
            </a:r>
            <a:r>
              <a:rPr lang="en-GB" sz="1800" dirty="0"/>
              <a:t> mobility project</a:t>
            </a:r>
          </a:p>
          <a:p>
            <a:pPr lvl="1"/>
            <a:r>
              <a:rPr lang="en-GB" dirty="0"/>
              <a:t>Language and Intercultural awareness</a:t>
            </a:r>
          </a:p>
          <a:p>
            <a:r>
              <a:rPr lang="en-GB" sz="1800" dirty="0"/>
              <a:t>2014: Implementation of ECVET</a:t>
            </a:r>
          </a:p>
          <a:p>
            <a:pPr lvl="1"/>
            <a:r>
              <a:rPr lang="en-GB" dirty="0" err="1"/>
              <a:t>HansaECVET</a:t>
            </a:r>
            <a:r>
              <a:rPr lang="en-GB" dirty="0"/>
              <a:t> (EUSBSR)</a:t>
            </a:r>
          </a:p>
          <a:p>
            <a:r>
              <a:rPr lang="en-GB" sz="1800" dirty="0"/>
              <a:t>2014: CELF as a hosting organisation</a:t>
            </a:r>
          </a:p>
          <a:p>
            <a:pPr lvl="1"/>
            <a:r>
              <a:rPr lang="en-GB" dirty="0"/>
              <a:t>Right skill for the Future (</a:t>
            </a:r>
            <a:r>
              <a:rPr lang="en-GB" dirty="0" err="1"/>
              <a:t>NordPlus</a:t>
            </a:r>
            <a:r>
              <a:rPr lang="en-GB" dirty="0"/>
              <a:t>)</a:t>
            </a:r>
          </a:p>
          <a:p>
            <a:r>
              <a:rPr lang="en-GB" sz="1800" dirty="0"/>
              <a:t>2015: Innovation and Internationalisation – recognition of Learning Outcomes (LO)</a:t>
            </a:r>
          </a:p>
          <a:p>
            <a:pPr lvl="1"/>
            <a:r>
              <a:rPr lang="en-GB" dirty="0"/>
              <a:t>ZLM 2014-2019 (KA1)</a:t>
            </a:r>
          </a:p>
          <a:p>
            <a:pPr lvl="1"/>
            <a:r>
              <a:rPr lang="en-GB" dirty="0"/>
              <a:t>SEPLO (KA2)</a:t>
            </a:r>
          </a:p>
          <a:p>
            <a:r>
              <a:rPr lang="en-GB" sz="1800" dirty="0"/>
              <a:t>2015: Staff mobility as part of Competence Strategy</a:t>
            </a:r>
          </a:p>
          <a:p>
            <a:pPr lvl="1"/>
            <a:r>
              <a:rPr lang="en-GB" dirty="0"/>
              <a:t>ZLM 2014-2019 (KA1)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389C33E-7435-4BC6-A9F1-3F4E4C4BE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95" r="28926"/>
          <a:stretch/>
        </p:blipFill>
        <p:spPr>
          <a:xfrm>
            <a:off x="5642535" y="1845734"/>
            <a:ext cx="2724225" cy="438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9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Autofit/>
          </a:bodyPr>
          <a:lstStyle/>
          <a:p>
            <a:r>
              <a:rPr lang="en-GB" sz="4400" b="1" dirty="0"/>
              <a:t>Preparing students (and staff) for an international labour market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6619036F-C9C8-4528-9A55-2990ED58B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4" y="1556792"/>
            <a:ext cx="8568952" cy="60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16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73B90B8B-F76B-4130-8370-38033EEAC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58509" y="634946"/>
            <a:ext cx="4803797" cy="1450757"/>
          </a:xfrm>
        </p:spPr>
        <p:txBody>
          <a:bodyPr>
            <a:normAutofit/>
          </a:bodyPr>
          <a:lstStyle/>
          <a:p>
            <a:r>
              <a:rPr lang="en-US" b="1" dirty="0"/>
              <a:t>Innovation and excellence in VET </a:t>
            </a:r>
          </a:p>
        </p:txBody>
      </p:sp>
      <p:pic>
        <p:nvPicPr>
          <p:cNvPr id="7" name="Billede 6" descr="Et billede, der indeholder bil, grøn, bygning, lastbil&#10;&#10;Automatisk genereret beskrivelse">
            <a:extLst>
              <a:ext uri="{FF2B5EF4-FFF2-40B4-BE49-F238E27FC236}">
                <a16:creationId xmlns:a16="http://schemas.microsoft.com/office/drawing/2014/main" id="{A6C68ED8-4156-44B2-9B71-35BCA52AB4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" r="5328" b="3"/>
          <a:stretch/>
        </p:blipFill>
        <p:spPr>
          <a:xfrm>
            <a:off x="475499" y="581098"/>
            <a:ext cx="3015223" cy="2476136"/>
          </a:xfrm>
          <a:prstGeom prst="rect">
            <a:avLst/>
          </a:prstGeom>
        </p:spPr>
      </p:pic>
      <p:cxnSp>
        <p:nvCxnSpPr>
          <p:cNvPr id="32" name="Straight Connector 24">
            <a:extLst>
              <a:ext uri="{FF2B5EF4-FFF2-40B4-BE49-F238E27FC236}">
                <a16:creationId xmlns:a16="http://schemas.microsoft.com/office/drawing/2014/main" id="{C2D93264-3FF9-4175-A7FA-F927F0F77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5935" y="2086188"/>
            <a:ext cx="43891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 descr="Et billede, der indeholder motorcykel, person, bil, udendørs&#10;&#10;Automatisk genereret beskrivelse">
            <a:extLst>
              <a:ext uri="{FF2B5EF4-FFF2-40B4-BE49-F238E27FC236}">
                <a16:creationId xmlns:a16="http://schemas.microsoft.com/office/drawing/2014/main" id="{FADB0EA8-A751-4325-9495-836A800746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9" r="6515" b="2"/>
          <a:stretch/>
        </p:blipFill>
        <p:spPr>
          <a:xfrm>
            <a:off x="475499" y="3218101"/>
            <a:ext cx="3015222" cy="2476136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58509" y="2198913"/>
            <a:ext cx="4803797" cy="4134913"/>
          </a:xfrm>
        </p:spPr>
        <p:txBody>
          <a:bodyPr>
            <a:noAutofit/>
          </a:bodyPr>
          <a:lstStyle/>
          <a:p>
            <a:r>
              <a:rPr lang="en-US" sz="1600" dirty="0"/>
              <a:t>2011: E-bike (</a:t>
            </a:r>
            <a:r>
              <a:rPr lang="en-US" sz="1600" dirty="0" err="1"/>
              <a:t>LdV</a:t>
            </a:r>
            <a:r>
              <a:rPr lang="en-US" sz="1600" dirty="0"/>
              <a:t> partnership)</a:t>
            </a:r>
          </a:p>
          <a:p>
            <a:r>
              <a:rPr lang="en-US" sz="1600" dirty="0"/>
              <a:t>2012: </a:t>
            </a:r>
            <a:r>
              <a:rPr lang="en-US" sz="1600" dirty="0" err="1"/>
              <a:t>iEnergy</a:t>
            </a:r>
            <a:r>
              <a:rPr lang="en-US" sz="1600" dirty="0"/>
              <a:t> Regio (Interreg </a:t>
            </a:r>
            <a:r>
              <a:rPr lang="en-US" sz="1600" dirty="0" err="1"/>
              <a:t>Fehmern</a:t>
            </a:r>
            <a:r>
              <a:rPr lang="en-US" sz="1600" dirty="0"/>
              <a:t> Belt)</a:t>
            </a:r>
          </a:p>
          <a:p>
            <a:r>
              <a:rPr lang="en-US" sz="1600" dirty="0"/>
              <a:t>2013:TWIN – E-bike mechanics curricula CVET (</a:t>
            </a:r>
            <a:r>
              <a:rPr lang="en-US" sz="1600" dirty="0" err="1"/>
              <a:t>LdV</a:t>
            </a:r>
            <a:r>
              <a:rPr lang="en-US" sz="1600" dirty="0"/>
              <a:t> </a:t>
            </a:r>
            <a:r>
              <a:rPr lang="en-US" sz="1600" dirty="0" err="1"/>
              <a:t>ToI</a:t>
            </a:r>
            <a:r>
              <a:rPr lang="en-US" sz="1600" dirty="0"/>
              <a:t>)</a:t>
            </a:r>
          </a:p>
          <a:p>
            <a:r>
              <a:rPr lang="en-US" sz="1600" dirty="0"/>
              <a:t>2014: </a:t>
            </a:r>
            <a:r>
              <a:rPr lang="en-US" sz="1600" dirty="0" err="1"/>
              <a:t>HansaECVET</a:t>
            </a:r>
            <a:r>
              <a:rPr lang="en-US" sz="1600" dirty="0"/>
              <a:t> (EUSBSR)</a:t>
            </a:r>
          </a:p>
          <a:p>
            <a:r>
              <a:rPr lang="en-US" sz="1600" dirty="0"/>
              <a:t>2015: EIN - Electric car curricula for auto mechanics (KA2)</a:t>
            </a:r>
          </a:p>
          <a:p>
            <a:r>
              <a:rPr lang="en-GB" sz="1600" dirty="0"/>
              <a:t>2016: 50+ back to work </a:t>
            </a:r>
            <a:endParaRPr lang="en-US" sz="1600" dirty="0"/>
          </a:p>
          <a:p>
            <a:r>
              <a:rPr lang="en-US" sz="1600" dirty="0"/>
              <a:t>2018: </a:t>
            </a:r>
            <a:r>
              <a:rPr lang="en-US" sz="1600" dirty="0" err="1"/>
              <a:t>DiVitDE</a:t>
            </a:r>
            <a:r>
              <a:rPr lang="en-US" sz="1600" dirty="0"/>
              <a:t> – Didactics in VET in the Digital Era (KA2)</a:t>
            </a:r>
          </a:p>
          <a:p>
            <a:r>
              <a:rPr lang="en-US" sz="1600" dirty="0"/>
              <a:t>2018: Claus Brandt Kristensen appointed ECVET expert</a:t>
            </a:r>
          </a:p>
          <a:p>
            <a:r>
              <a:rPr lang="en-US" sz="1600" dirty="0"/>
              <a:t>International competition </a:t>
            </a:r>
            <a:r>
              <a:rPr lang="en-US" sz="1600" dirty="0" err="1"/>
              <a:t>e.g</a:t>
            </a:r>
            <a:r>
              <a:rPr lang="en-US" sz="1600" dirty="0"/>
              <a:t> World Skills </a:t>
            </a:r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91C67939-3FD0-4B45-8AA4-9FE55C7EE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0981A96A-A87C-4F87-845A-3B0A6529F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978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5819" y="620688"/>
            <a:ext cx="7812361" cy="792087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/>
              <a:t>Sum </a:t>
            </a:r>
            <a:r>
              <a:rPr lang="en-US" sz="5300" b="1"/>
              <a:t>Up</a:t>
            </a:r>
            <a:endParaRPr lang="en-US" sz="53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1725" y="1844824"/>
            <a:ext cx="7812361" cy="4392488"/>
          </a:xfrm>
        </p:spPr>
        <p:txBody>
          <a:bodyPr anchor="ctr"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 clear international strategy for your institution - this is your compass</a:t>
            </a:r>
          </a:p>
          <a:p>
            <a:pPr marL="201168" lvl="1" indent="0">
              <a:buNone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Strong  and sustainable project department or team with a diversified competence profile and with a clear mandate from the management that secures some freedom degrees from day to day operations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Keep the eye on the target – be critical to which projects you participate in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Networking – get close to stakeholders at all levels local, regional, national and international – this takes time!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Create your own knowledge base – keep yourself updated on the news in political development and the research in the field of VET. </a:t>
            </a:r>
            <a:r>
              <a:rPr lang="en-US" sz="1800" dirty="0" err="1"/>
              <a:t>Cedefop</a:t>
            </a:r>
            <a:r>
              <a:rPr lang="en-US" sz="1800" dirty="0"/>
              <a:t> is a good place to start.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9A5292D-30A9-4106-AE59-362631563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1117555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4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5818" y="260649"/>
            <a:ext cx="7812361" cy="1008112"/>
          </a:xfrm>
        </p:spPr>
        <p:txBody>
          <a:bodyPr>
            <a:normAutofit/>
          </a:bodyPr>
          <a:lstStyle/>
          <a:p>
            <a:pPr algn="l"/>
            <a:r>
              <a:rPr lang="en-GB" b="1" dirty="0"/>
              <a:t>Thank you for your attention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2400" dirty="0"/>
              <a:t>For further information please contact:</a:t>
            </a:r>
          </a:p>
          <a:p>
            <a:pPr marL="0" indent="0" algn="ctr">
              <a:buNone/>
            </a:pPr>
            <a:r>
              <a:rPr lang="en-GB" sz="2400" dirty="0"/>
              <a:t>International Officer</a:t>
            </a:r>
          </a:p>
          <a:p>
            <a:pPr marL="0" indent="0" algn="ctr">
              <a:buNone/>
            </a:pPr>
            <a:r>
              <a:rPr lang="en-GB" sz="2400" dirty="0"/>
              <a:t>Claus Brandt Kristensen</a:t>
            </a:r>
          </a:p>
          <a:p>
            <a:pPr marL="0" indent="0" algn="ctr">
              <a:buNone/>
            </a:pPr>
            <a:r>
              <a:rPr lang="en-GB" sz="2400" dirty="0"/>
              <a:t>+45 61221630</a:t>
            </a:r>
          </a:p>
          <a:p>
            <a:pPr marL="0" indent="0" algn="ctr">
              <a:buNone/>
            </a:pPr>
            <a:r>
              <a:rPr lang="en-GB" sz="2400" dirty="0">
                <a:hlinkClick r:id="rId2"/>
              </a:rPr>
              <a:t>clkr@celf.dk</a:t>
            </a: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hlinkClick r:id="rId3"/>
              </a:rPr>
              <a:t>https://www.facebook.com/clausbrandtk</a:t>
            </a:r>
            <a:r>
              <a:rPr lang="en-GB" sz="2400" dirty="0"/>
              <a:t> 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06514B3-5EEB-42E8-B6F0-8F9807897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040" y="5558171"/>
            <a:ext cx="6815919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1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ktiv">
  <a:themeElements>
    <a:clrScheme name="Retrospektiv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ELF_Indholdstype_Skabeloner" ma:contentTypeID="0x010100139B35D4E372534BA4BB884F616DE95600F9A1507F8FEB4041AB063970EF017C5C" ma:contentTypeVersion="4" ma:contentTypeDescription="" ma:contentTypeScope="" ma:versionID="05d5ad522f5fde302e52b2836e9974cd">
  <xsd:schema xmlns:xsd="http://www.w3.org/2001/XMLSchema" xmlns:p="http://schemas.microsoft.com/office/2006/metadata/properties" targetNamespace="http://schemas.microsoft.com/office/2006/metadata/properties" ma:root="true" ma:fieldsID="20183a93f54362090501f96ef0aacf8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F034E14D-FE77-419E-85AA-A0DC4ACD50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D50C10-925D-48C6-BE14-370D14A7BB89}">
  <ds:schemaRefs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812D301-BC7C-468C-A050-228A946CB9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53C4030B-CF87-40B2-BA1F-EF645C1AB6A8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525</Words>
  <Application>Microsoft Office PowerPoint</Application>
  <PresentationFormat>Skærmshow (4:3)</PresentationFormat>
  <Paragraphs>68</Paragraphs>
  <Slides>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Retrospektiv</vt:lpstr>
      <vt:lpstr>Institutions and Internationalisation           - Internationalisation of VET on the institutional level </vt:lpstr>
      <vt:lpstr>PowerPoint-præsentation</vt:lpstr>
      <vt:lpstr>Internationalisation at CELF – organisational development </vt:lpstr>
      <vt:lpstr>Internationalisation in the Baltic Sea</vt:lpstr>
      <vt:lpstr>Preparing students (and staff) for an international labour market</vt:lpstr>
      <vt:lpstr>Preparing students (and staff) for an international labour market</vt:lpstr>
      <vt:lpstr>Innovation and excellence in VET </vt:lpstr>
      <vt:lpstr>Sum Up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Institutions and Internationalisation           - Internationalisation of VET on the institutional level</dc:title>
  <dc:creator>Claus Brandt Kristensen</dc:creator>
  <cp:lastModifiedBy>Claus Brandt Kristensen</cp:lastModifiedBy>
  <cp:revision>6</cp:revision>
  <dcterms:created xsi:type="dcterms:W3CDTF">2019-05-08T11:31:42Z</dcterms:created>
  <dcterms:modified xsi:type="dcterms:W3CDTF">2019-05-08T13:35:30Z</dcterms:modified>
</cp:coreProperties>
</file>