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tiff" ContentType="image/tif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13"/>
  </p:notesMasterIdLst>
  <p:sldIdLst>
    <p:sldId id="256" r:id="rId2"/>
    <p:sldId id="258" r:id="rId3"/>
    <p:sldId id="257" r:id="rId4"/>
    <p:sldId id="267" r:id="rId5"/>
    <p:sldId id="261" r:id="rId6"/>
    <p:sldId id="263" r:id="rId7"/>
    <p:sldId id="264" r:id="rId8"/>
    <p:sldId id="265" r:id="rId9"/>
    <p:sldId id="262" r:id="rId10"/>
    <p:sldId id="272" r:id="rId11"/>
    <p:sldId id="266" r:id="rId12"/>
  </p:sldIdLst>
  <p:sldSz cx="12192000" cy="6858000"/>
  <p:notesSz cx="6858000" cy="9144000"/>
  <p:defaultTextStyle>
    <a:defPPr>
      <a:defRPr lang="pl-P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174193"/>
    <a:srgbClr val="0066FF"/>
    <a:srgbClr val="704A98"/>
    <a:srgbClr val="134391"/>
    <a:srgbClr val="A1135C"/>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0941"/>
    <p:restoredTop sz="94651"/>
  </p:normalViewPr>
  <p:slideViewPr>
    <p:cSldViewPr snapToGrid="0" snapToObjects="1">
      <p:cViewPr varScale="1">
        <p:scale>
          <a:sx n="109" d="100"/>
          <a:sy n="109" d="100"/>
        </p:scale>
        <p:origin x="330" y="10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notesMaster" Target="notesMasters/notesMaster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Symbol zastępczy nagłówka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pl-PL"/>
          </a:p>
        </p:txBody>
      </p:sp>
      <p:sp>
        <p:nvSpPr>
          <p:cNvPr id="3" name="Symbol zastępczy daty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150BA66-0ABB-9D44-9F65-397AFA58444E}" type="datetimeFigureOut">
              <a:rPr lang="pl-PL" smtClean="0"/>
              <a:t>22.05.2019</a:t>
            </a:fld>
            <a:endParaRPr lang="pl-PL"/>
          </a:p>
        </p:txBody>
      </p:sp>
      <p:sp>
        <p:nvSpPr>
          <p:cNvPr id="4" name="Symbol zastępczy obrazu slajdu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pl-PL"/>
          </a:p>
        </p:txBody>
      </p:sp>
      <p:sp>
        <p:nvSpPr>
          <p:cNvPr id="5" name="Symbol zastępczy notatek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pl-PL"/>
              <a:t>Kliknij, aby edytować style wzorca tekstu</a:t>
            </a:r>
          </a:p>
          <a:p>
            <a:pPr lvl="1"/>
            <a:r>
              <a:rPr lang="pl-PL"/>
              <a:t>Drugi poziom</a:t>
            </a:r>
          </a:p>
          <a:p>
            <a:pPr lvl="2"/>
            <a:r>
              <a:rPr lang="pl-PL"/>
              <a:t>Trzeci poziom</a:t>
            </a:r>
          </a:p>
          <a:p>
            <a:pPr lvl="3"/>
            <a:r>
              <a:rPr lang="pl-PL"/>
              <a:t>Czwarty poziom</a:t>
            </a:r>
          </a:p>
          <a:p>
            <a:pPr lvl="4"/>
            <a:r>
              <a:rPr lang="pl-PL"/>
              <a:t>Piąty poziom</a:t>
            </a:r>
          </a:p>
        </p:txBody>
      </p:sp>
      <p:sp>
        <p:nvSpPr>
          <p:cNvPr id="6" name="Symbol zastępczy stopki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pl-PL"/>
          </a:p>
        </p:txBody>
      </p:sp>
      <p:sp>
        <p:nvSpPr>
          <p:cNvPr id="7" name="Symbol zastępczy numeru slajdu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CE0A6B6-CE69-3242-9240-5358F173008C}" type="slidenum">
              <a:rPr lang="pl-PL" smtClean="0"/>
              <a:t>‹nr.›</a:t>
            </a:fld>
            <a:endParaRPr lang="pl-PL"/>
          </a:p>
        </p:txBody>
      </p:sp>
    </p:spTree>
    <p:extLst>
      <p:ext uri="{BB962C8B-B14F-4D97-AF65-F5344CB8AC3E}">
        <p14:creationId xmlns:p14="http://schemas.microsoft.com/office/powerpoint/2010/main" val="16408387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dirty="0"/>
          </a:p>
        </p:txBody>
      </p:sp>
      <p:sp>
        <p:nvSpPr>
          <p:cNvPr id="4" name="Segnaposto numero diapositiva 3"/>
          <p:cNvSpPr>
            <a:spLocks noGrp="1"/>
          </p:cNvSpPr>
          <p:nvPr>
            <p:ph type="sldNum" sz="quarter" idx="10"/>
          </p:nvPr>
        </p:nvSpPr>
        <p:spPr/>
        <p:txBody>
          <a:bodyPr/>
          <a:lstStyle/>
          <a:p>
            <a:fld id="{BCE0A6B6-CE69-3242-9240-5358F173008C}" type="slidenum">
              <a:rPr lang="pl-PL" smtClean="0"/>
              <a:t>8</a:t>
            </a:fld>
            <a:endParaRPr lang="pl-PL"/>
          </a:p>
        </p:txBody>
      </p:sp>
    </p:spTree>
    <p:extLst>
      <p:ext uri="{BB962C8B-B14F-4D97-AF65-F5344CB8AC3E}">
        <p14:creationId xmlns:p14="http://schemas.microsoft.com/office/powerpoint/2010/main" val="301789461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Slajd tytułowy">
    <p:spTree>
      <p:nvGrpSpPr>
        <p:cNvPr id="1" name=""/>
        <p:cNvGrpSpPr/>
        <p:nvPr/>
      </p:nvGrpSpPr>
      <p:grpSpPr>
        <a:xfrm>
          <a:off x="0" y="0"/>
          <a:ext cx="0" cy="0"/>
          <a:chOff x="0" y="0"/>
          <a:chExt cx="0" cy="0"/>
        </a:xfrm>
      </p:grpSpPr>
      <p:sp>
        <p:nvSpPr>
          <p:cNvPr id="11" name="Symbol zastępczy zawartości 10"/>
          <p:cNvSpPr>
            <a:spLocks noGrp="1"/>
          </p:cNvSpPr>
          <p:nvPr>
            <p:ph sz="quarter" idx="10"/>
          </p:nvPr>
        </p:nvSpPr>
        <p:spPr>
          <a:xfrm>
            <a:off x="685800" y="1123953"/>
            <a:ext cx="10772775" cy="4665381"/>
          </a:xfrm>
          <a:prstGeom prst="rect">
            <a:avLst/>
          </a:prstGeom>
        </p:spPr>
        <p:txBody>
          <a:bodyPr/>
          <a:lstStyle>
            <a:lvl1pPr>
              <a:defRPr>
                <a:solidFill>
                  <a:schemeClr val="bg1">
                    <a:lumMod val="50000"/>
                  </a:schemeClr>
                </a:solidFill>
              </a:defRPr>
            </a:lvl1pPr>
            <a:lvl2pPr>
              <a:defRPr>
                <a:solidFill>
                  <a:schemeClr val="bg1">
                    <a:lumMod val="50000"/>
                  </a:schemeClr>
                </a:solidFill>
              </a:defRPr>
            </a:lvl2pPr>
            <a:lvl3pPr>
              <a:defRPr>
                <a:solidFill>
                  <a:schemeClr val="bg1">
                    <a:lumMod val="50000"/>
                  </a:schemeClr>
                </a:solidFill>
              </a:defRPr>
            </a:lvl3pPr>
            <a:lvl4pPr>
              <a:defRPr>
                <a:solidFill>
                  <a:schemeClr val="bg1">
                    <a:lumMod val="50000"/>
                  </a:schemeClr>
                </a:solidFill>
              </a:defRPr>
            </a:lvl4pPr>
            <a:lvl5pPr>
              <a:defRPr>
                <a:solidFill>
                  <a:schemeClr val="bg1">
                    <a:lumMod val="50000"/>
                  </a:schemeClr>
                </a:solidFill>
              </a:defRPr>
            </a:lvl5pPr>
          </a:lstStyle>
          <a:p>
            <a:pPr lvl="0"/>
            <a:r>
              <a:rPr lang="pl-PL"/>
              <a:t>Kliknij, aby edytować style wzorca tekstu</a:t>
            </a:r>
          </a:p>
          <a:p>
            <a:pPr lvl="1"/>
            <a:r>
              <a:rPr lang="pl-PL" dirty="0"/>
              <a:t>Drugi poziom</a:t>
            </a:r>
          </a:p>
          <a:p>
            <a:pPr lvl="2"/>
            <a:r>
              <a:rPr lang="pl-PL" dirty="0"/>
              <a:t>Trzeci poziom</a:t>
            </a:r>
          </a:p>
          <a:p>
            <a:pPr lvl="3"/>
            <a:r>
              <a:rPr lang="pl-PL" dirty="0"/>
              <a:t>Czwarty poziom</a:t>
            </a:r>
          </a:p>
          <a:p>
            <a:pPr lvl="4"/>
            <a:r>
              <a:rPr lang="pl-PL" dirty="0"/>
              <a:t>Piąty poziom</a:t>
            </a:r>
          </a:p>
        </p:txBody>
      </p:sp>
      <p:sp>
        <p:nvSpPr>
          <p:cNvPr id="4" name="Tytuł 7"/>
          <p:cNvSpPr>
            <a:spLocks noGrp="1"/>
          </p:cNvSpPr>
          <p:nvPr>
            <p:ph type="title"/>
          </p:nvPr>
        </p:nvSpPr>
        <p:spPr>
          <a:xfrm>
            <a:off x="685799" y="553013"/>
            <a:ext cx="10772776" cy="570940"/>
          </a:xfrm>
          <a:prstGeom prst="rect">
            <a:avLst/>
          </a:prstGeom>
        </p:spPr>
        <p:txBody>
          <a:bodyPr/>
          <a:lstStyle>
            <a:lvl1pPr>
              <a:defRPr sz="2800" b="1" i="0">
                <a:solidFill>
                  <a:srgbClr val="134391"/>
                </a:solidFill>
                <a:latin typeface="Lato" charset="0"/>
                <a:ea typeface="Lato" charset="0"/>
                <a:cs typeface="Lato" charset="0"/>
              </a:defRPr>
            </a:lvl1pPr>
          </a:lstStyle>
          <a:p>
            <a:r>
              <a:rPr lang="pl-PL" dirty="0"/>
              <a:t>Kliknij, aby </a:t>
            </a:r>
            <a:r>
              <a:rPr lang="pl-PL" dirty="0" err="1"/>
              <a:t>edyt</a:t>
            </a:r>
            <a:r>
              <a:rPr lang="pl-PL" dirty="0"/>
              <a:t>. styl wz. tyt.</a:t>
            </a:r>
          </a:p>
        </p:txBody>
      </p:sp>
    </p:spTree>
    <p:extLst>
      <p:ext uri="{BB962C8B-B14F-4D97-AF65-F5344CB8AC3E}">
        <p14:creationId xmlns:p14="http://schemas.microsoft.com/office/powerpoint/2010/main" val="1087024783"/>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theme" Target="../theme/theme1.xml"/><Relationship Id="rId1" Type="http://schemas.openxmlformats.org/officeDocument/2006/relationships/slideLayout" Target="../slideLayouts/slideLayout1.xml"/><Relationship Id="rId4" Type="http://schemas.openxmlformats.org/officeDocument/2006/relationships/image" Target="../media/image2.tiff"/></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4" name="Obraz 3"/>
          <p:cNvPicPr>
            <a:picLocks noChangeAspect="1"/>
          </p:cNvPicPr>
          <p:nvPr userDrawn="1"/>
        </p:nvPicPr>
        <p:blipFill>
          <a:blip r:embed="rId3"/>
          <a:stretch>
            <a:fillRect/>
          </a:stretch>
        </p:blipFill>
        <p:spPr>
          <a:xfrm>
            <a:off x="719381" y="5961651"/>
            <a:ext cx="3052520" cy="457284"/>
          </a:xfrm>
          <a:prstGeom prst="rect">
            <a:avLst/>
          </a:prstGeom>
        </p:spPr>
      </p:pic>
      <p:pic>
        <p:nvPicPr>
          <p:cNvPr id="8" name="Obraz 7"/>
          <p:cNvPicPr>
            <a:picLocks noChangeAspect="1"/>
          </p:cNvPicPr>
          <p:nvPr userDrawn="1"/>
        </p:nvPicPr>
        <p:blipFill>
          <a:blip r:embed="rId4"/>
          <a:stretch>
            <a:fillRect/>
          </a:stretch>
        </p:blipFill>
        <p:spPr>
          <a:xfrm>
            <a:off x="10657694" y="1"/>
            <a:ext cx="1534305" cy="2643188"/>
          </a:xfrm>
          <a:prstGeom prst="rect">
            <a:avLst/>
          </a:prstGeom>
        </p:spPr>
      </p:pic>
    </p:spTree>
    <p:extLst>
      <p:ext uri="{BB962C8B-B14F-4D97-AF65-F5344CB8AC3E}">
        <p14:creationId xmlns:p14="http://schemas.microsoft.com/office/powerpoint/2010/main" val="87972617"/>
      </p:ext>
    </p:extLst>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p:bodyStyle>
    <p:otherStyle>
      <a:defPPr>
        <a:defRPr lang="pl-P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tiff"/><Relationship Id="rId2" Type="http://schemas.openxmlformats.org/officeDocument/2006/relationships/image" Target="../media/image3.tiff"/><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pic>
        <p:nvPicPr>
          <p:cNvPr id="12" name="Obraz 11"/>
          <p:cNvPicPr>
            <a:picLocks noChangeAspect="1"/>
          </p:cNvPicPr>
          <p:nvPr/>
        </p:nvPicPr>
        <p:blipFill>
          <a:blip r:embed="rId2"/>
          <a:stretch>
            <a:fillRect/>
          </a:stretch>
        </p:blipFill>
        <p:spPr>
          <a:xfrm>
            <a:off x="0" y="0"/>
            <a:ext cx="12192000" cy="6858000"/>
          </a:xfrm>
          <a:prstGeom prst="rect">
            <a:avLst/>
          </a:prstGeom>
        </p:spPr>
      </p:pic>
      <p:sp>
        <p:nvSpPr>
          <p:cNvPr id="5" name="PoleTekstowe 4"/>
          <p:cNvSpPr txBox="1"/>
          <p:nvPr/>
        </p:nvSpPr>
        <p:spPr>
          <a:xfrm>
            <a:off x="201710" y="2264736"/>
            <a:ext cx="5894290" cy="3631763"/>
          </a:xfrm>
          <a:prstGeom prst="rect">
            <a:avLst/>
          </a:prstGeom>
          <a:noFill/>
        </p:spPr>
        <p:txBody>
          <a:bodyPr wrap="square" rtlCol="0">
            <a:spAutoFit/>
          </a:bodyPr>
          <a:lstStyle/>
          <a:p>
            <a:pPr algn="ctr"/>
            <a:r>
              <a:rPr lang="it-IT" sz="4400" dirty="0">
                <a:solidFill>
                  <a:srgbClr val="174193"/>
                </a:solidFill>
                <a:effectLst>
                  <a:outerShdw blurRad="38100" dist="38100" dir="2700000" algn="tl">
                    <a:srgbClr val="000000">
                      <a:alpha val="43137"/>
                    </a:srgbClr>
                  </a:outerShdw>
                </a:effectLst>
                <a:latin typeface="Lato Heavy" charset="0"/>
                <a:ea typeface="Lato Heavy" charset="0"/>
                <a:cs typeface="Lato Heavy" charset="0"/>
              </a:rPr>
              <a:t>Boosting Cross-border cooperation capacities </a:t>
            </a:r>
            <a:r>
              <a:rPr lang="it-IT" sz="4400" dirty="0" smtClean="0">
                <a:solidFill>
                  <a:srgbClr val="174193"/>
                </a:solidFill>
                <a:effectLst>
                  <a:outerShdw blurRad="38100" dist="38100" dir="2700000" algn="tl">
                    <a:srgbClr val="000000">
                      <a:alpha val="43137"/>
                    </a:srgbClr>
                  </a:outerShdw>
                </a:effectLst>
                <a:latin typeface="Lato Heavy" charset="0"/>
                <a:ea typeface="Lato Heavy" charset="0"/>
                <a:cs typeface="Lato Heavy" charset="0"/>
              </a:rPr>
              <a:t>of local actors in </a:t>
            </a:r>
            <a:r>
              <a:rPr lang="it-IT" sz="4400" dirty="0">
                <a:solidFill>
                  <a:srgbClr val="174193"/>
                </a:solidFill>
                <a:effectLst>
                  <a:outerShdw blurRad="38100" dist="38100" dir="2700000" algn="tl">
                    <a:srgbClr val="000000">
                      <a:alpha val="43137"/>
                    </a:srgbClr>
                  </a:outerShdw>
                </a:effectLst>
                <a:latin typeface="Lato Heavy" charset="0"/>
                <a:ea typeface="Lato Heavy" charset="0"/>
                <a:cs typeface="Lato Heavy" charset="0"/>
              </a:rPr>
              <a:t>the South Baltic </a:t>
            </a:r>
            <a:r>
              <a:rPr lang="it-IT" sz="4400" dirty="0" smtClean="0">
                <a:solidFill>
                  <a:srgbClr val="174193"/>
                </a:solidFill>
                <a:effectLst>
                  <a:outerShdw blurRad="38100" dist="38100" dir="2700000" algn="tl">
                    <a:srgbClr val="000000">
                      <a:alpha val="43137"/>
                    </a:srgbClr>
                  </a:outerShdw>
                </a:effectLst>
                <a:latin typeface="Lato Heavy" charset="0"/>
                <a:ea typeface="Lato Heavy" charset="0"/>
                <a:cs typeface="Lato Heavy" charset="0"/>
              </a:rPr>
              <a:t>Sea</a:t>
            </a:r>
          </a:p>
          <a:p>
            <a:pPr algn="ctr"/>
            <a:endParaRPr lang="it-IT" dirty="0" smtClean="0">
              <a:solidFill>
                <a:srgbClr val="174193"/>
              </a:solidFill>
              <a:effectLst>
                <a:outerShdw blurRad="38100" dist="38100" dir="2700000" algn="tl">
                  <a:srgbClr val="000000">
                    <a:alpha val="43137"/>
                  </a:srgbClr>
                </a:outerShdw>
              </a:effectLst>
              <a:latin typeface="Lato Heavy" charset="0"/>
              <a:ea typeface="Lato Heavy" charset="0"/>
              <a:cs typeface="Lato Heavy" charset="0"/>
            </a:endParaRPr>
          </a:p>
          <a:p>
            <a:pPr algn="ctr"/>
            <a:r>
              <a:rPr lang="it-IT" dirty="0" smtClean="0">
                <a:solidFill>
                  <a:srgbClr val="174193"/>
                </a:solidFill>
                <a:effectLst>
                  <a:outerShdw blurRad="38100" dist="38100" dir="2700000" algn="tl">
                    <a:srgbClr val="000000">
                      <a:alpha val="43137"/>
                    </a:srgbClr>
                  </a:outerShdw>
                </a:effectLst>
                <a:latin typeface="Lato Heavy" charset="0"/>
                <a:ea typeface="Lato Heavy" charset="0"/>
                <a:cs typeface="Lato Heavy" charset="0"/>
              </a:rPr>
              <a:t>Anna Topp Gustavsen</a:t>
            </a:r>
          </a:p>
          <a:p>
            <a:pPr algn="ctr"/>
            <a:r>
              <a:rPr lang="da-DK" dirty="0" smtClean="0">
                <a:solidFill>
                  <a:srgbClr val="174193"/>
                </a:solidFill>
                <a:effectLst>
                  <a:outerShdw blurRad="38100" dist="38100" dir="2700000" algn="tl">
                    <a:srgbClr val="000000">
                      <a:alpha val="43137"/>
                    </a:srgbClr>
                  </a:outerShdw>
                </a:effectLst>
                <a:latin typeface="Lato Heavy" charset="0"/>
                <a:ea typeface="Lato Heavy" charset="0"/>
                <a:cs typeface="Lato Heavy" charset="0"/>
              </a:rPr>
              <a:t>Sorø, 9 May 2019</a:t>
            </a:r>
            <a:endParaRPr lang="pl-PL" dirty="0">
              <a:solidFill>
                <a:srgbClr val="174193"/>
              </a:solidFill>
              <a:effectLst>
                <a:outerShdw blurRad="38100" dist="38100" dir="2700000" algn="tl">
                  <a:srgbClr val="000000">
                    <a:alpha val="43137"/>
                  </a:srgbClr>
                </a:outerShdw>
              </a:effectLst>
              <a:latin typeface="Lato Heavy" charset="0"/>
              <a:ea typeface="Lato Heavy" charset="0"/>
              <a:cs typeface="Lato Heavy" charset="0"/>
            </a:endParaRPr>
          </a:p>
        </p:txBody>
      </p:sp>
      <p:pic>
        <p:nvPicPr>
          <p:cNvPr id="7" name="Obraz 6"/>
          <p:cNvPicPr>
            <a:picLocks noChangeAspect="1"/>
          </p:cNvPicPr>
          <p:nvPr/>
        </p:nvPicPr>
        <p:blipFill>
          <a:blip r:embed="rId3"/>
          <a:stretch>
            <a:fillRect/>
          </a:stretch>
        </p:blipFill>
        <p:spPr>
          <a:xfrm>
            <a:off x="701746" y="844400"/>
            <a:ext cx="2260600" cy="632449"/>
          </a:xfrm>
          <a:prstGeom prst="rect">
            <a:avLst/>
          </a:prstGeom>
        </p:spPr>
      </p:pic>
    </p:spTree>
    <p:extLst>
      <p:ext uri="{BB962C8B-B14F-4D97-AF65-F5344CB8AC3E}">
        <p14:creationId xmlns:p14="http://schemas.microsoft.com/office/powerpoint/2010/main" val="121002900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olo 2">
            <a:extLst>
              <a:ext uri="{FF2B5EF4-FFF2-40B4-BE49-F238E27FC236}">
                <a16:creationId xmlns:a16="http://schemas.microsoft.com/office/drawing/2014/main" id="{5C79C01C-45BC-44C2-990A-20DC86A89252}"/>
              </a:ext>
            </a:extLst>
          </p:cNvPr>
          <p:cNvSpPr>
            <a:spLocks noGrp="1"/>
          </p:cNvSpPr>
          <p:nvPr>
            <p:ph type="title"/>
          </p:nvPr>
        </p:nvSpPr>
        <p:spPr>
          <a:xfrm>
            <a:off x="785190" y="165387"/>
            <a:ext cx="10783958" cy="570940"/>
          </a:xfrm>
        </p:spPr>
        <p:txBody>
          <a:bodyPr/>
          <a:lstStyle/>
          <a:p>
            <a:pPr algn="ctr"/>
            <a:r>
              <a:rPr lang="it-IT" dirty="0" smtClean="0">
                <a:latin typeface="+mj-lt"/>
              </a:rPr>
              <a:t>UMBRELLA PARTNERSHIP</a:t>
            </a:r>
            <a:endParaRPr lang="it-IT" dirty="0">
              <a:latin typeface="+mj-lt"/>
            </a:endParaRPr>
          </a:p>
        </p:txBody>
      </p:sp>
      <p:pic>
        <p:nvPicPr>
          <p:cNvPr id="4" name="Segnaposto contenuto 3">
            <a:extLst>
              <a:ext uri="{FF2B5EF4-FFF2-40B4-BE49-F238E27FC236}">
                <a16:creationId xmlns:a16="http://schemas.microsoft.com/office/drawing/2014/main" id="{A75883FC-C75F-42DA-B9EB-7612F9091B02}"/>
              </a:ext>
            </a:extLst>
          </p:cNvPr>
          <p:cNvPicPr>
            <a:picLocks noGrp="1" noChangeAspect="1"/>
          </p:cNvPicPr>
          <p:nvPr>
            <p:ph sz="quarter" idx="10"/>
          </p:nvPr>
        </p:nvPicPr>
        <p:blipFill>
          <a:blip r:embed="rId2">
            <a:extLst>
              <a:ext uri="{28A0092B-C50C-407E-A947-70E740481C1C}">
                <a14:useLocalDpi xmlns:a14="http://schemas.microsoft.com/office/drawing/2010/main" val="0"/>
              </a:ext>
            </a:extLst>
          </a:blip>
          <a:stretch>
            <a:fillRect/>
          </a:stretch>
        </p:blipFill>
        <p:spPr>
          <a:xfrm>
            <a:off x="2810237" y="818696"/>
            <a:ext cx="6571526" cy="5220608"/>
          </a:xfrm>
          <a:prstGeom prst="rect">
            <a:avLst/>
          </a:prstGeom>
          <a:ln>
            <a:noFill/>
          </a:ln>
          <a:effectLst>
            <a:softEdge rad="112500"/>
          </a:effectLst>
        </p:spPr>
      </p:pic>
      <p:sp>
        <p:nvSpPr>
          <p:cNvPr id="5" name="CasellaDiTesto 4">
            <a:extLst>
              <a:ext uri="{FF2B5EF4-FFF2-40B4-BE49-F238E27FC236}">
                <a16:creationId xmlns:a16="http://schemas.microsoft.com/office/drawing/2014/main" id="{A46145E3-C9EE-41F3-902B-744AE873D1F2}"/>
              </a:ext>
            </a:extLst>
          </p:cNvPr>
          <p:cNvSpPr txBox="1"/>
          <p:nvPr/>
        </p:nvSpPr>
        <p:spPr>
          <a:xfrm>
            <a:off x="487017" y="1023730"/>
            <a:ext cx="1987826" cy="3508653"/>
          </a:xfrm>
          <a:prstGeom prst="rect">
            <a:avLst/>
          </a:prstGeom>
          <a:noFill/>
        </p:spPr>
        <p:txBody>
          <a:bodyPr wrap="square" rtlCol="0">
            <a:spAutoFit/>
          </a:bodyPr>
          <a:lstStyle/>
          <a:p>
            <a:r>
              <a:rPr lang="it-IT" sz="4000" b="1" dirty="0">
                <a:solidFill>
                  <a:srgbClr val="174193"/>
                </a:solidFill>
                <a:latin typeface="+mj-lt"/>
              </a:rPr>
              <a:t>4</a:t>
            </a:r>
            <a:r>
              <a:rPr lang="it-IT" sz="2400" b="1" dirty="0">
                <a:solidFill>
                  <a:srgbClr val="174193"/>
                </a:solidFill>
                <a:latin typeface="+mj-lt"/>
              </a:rPr>
              <a:t> COUNTRIES</a:t>
            </a:r>
          </a:p>
          <a:p>
            <a:endParaRPr lang="it-IT" dirty="0">
              <a:latin typeface="+mj-lt"/>
            </a:endParaRPr>
          </a:p>
          <a:p>
            <a:endParaRPr lang="it-IT" dirty="0">
              <a:latin typeface="+mj-lt"/>
            </a:endParaRPr>
          </a:p>
          <a:p>
            <a:r>
              <a:rPr lang="it-IT" sz="4000" b="1" dirty="0">
                <a:solidFill>
                  <a:srgbClr val="174193"/>
                </a:solidFill>
                <a:latin typeface="+mj-lt"/>
              </a:rPr>
              <a:t>6</a:t>
            </a:r>
            <a:r>
              <a:rPr lang="it-IT" sz="2400" b="1" dirty="0">
                <a:solidFill>
                  <a:srgbClr val="FF0000"/>
                </a:solidFill>
                <a:latin typeface="+mj-lt"/>
              </a:rPr>
              <a:t> </a:t>
            </a:r>
            <a:r>
              <a:rPr lang="it-IT" sz="2400" b="1" dirty="0">
                <a:solidFill>
                  <a:srgbClr val="174193"/>
                </a:solidFill>
                <a:latin typeface="+mj-lt"/>
              </a:rPr>
              <a:t>PROJECT PARTNERS</a:t>
            </a:r>
          </a:p>
          <a:p>
            <a:endParaRPr lang="it-IT" dirty="0">
              <a:latin typeface="+mj-lt"/>
            </a:endParaRPr>
          </a:p>
          <a:p>
            <a:r>
              <a:rPr lang="it-IT" sz="4000" b="1" dirty="0">
                <a:solidFill>
                  <a:srgbClr val="174193"/>
                </a:solidFill>
                <a:latin typeface="+mj-lt"/>
              </a:rPr>
              <a:t>8</a:t>
            </a:r>
            <a:r>
              <a:rPr lang="it-IT" sz="2400" b="1" dirty="0">
                <a:solidFill>
                  <a:srgbClr val="174193"/>
                </a:solidFill>
                <a:latin typeface="+mj-lt"/>
              </a:rPr>
              <a:t> ASSOCIATED PARTNERS</a:t>
            </a:r>
          </a:p>
        </p:txBody>
      </p:sp>
    </p:spTree>
    <p:extLst>
      <p:ext uri="{BB962C8B-B14F-4D97-AF65-F5344CB8AC3E}">
        <p14:creationId xmlns:p14="http://schemas.microsoft.com/office/powerpoint/2010/main" val="48926358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zawartości 1"/>
          <p:cNvSpPr>
            <a:spLocks noGrp="1"/>
          </p:cNvSpPr>
          <p:nvPr>
            <p:ph sz="quarter" idx="10"/>
          </p:nvPr>
        </p:nvSpPr>
        <p:spPr>
          <a:xfrm>
            <a:off x="685799" y="1123954"/>
            <a:ext cx="10772775" cy="5301486"/>
          </a:xfrm>
        </p:spPr>
        <p:txBody>
          <a:bodyPr/>
          <a:lstStyle/>
          <a:p>
            <a:pPr marL="0" indent="0">
              <a:buNone/>
            </a:pPr>
            <a:endParaRPr lang="da-DK" sz="3600" i="1" dirty="0" smtClean="0"/>
          </a:p>
          <a:p>
            <a:pPr>
              <a:buFontTx/>
              <a:buChar char="-"/>
            </a:pPr>
            <a:r>
              <a:rPr lang="da-DK" sz="3600" i="1" dirty="0" smtClean="0"/>
              <a:t>To break </a:t>
            </a:r>
            <a:r>
              <a:rPr lang="da-DK" sz="3600" i="1" dirty="0" err="1" smtClean="0"/>
              <a:t>down</a:t>
            </a:r>
            <a:r>
              <a:rPr lang="da-DK" sz="3600" i="1" dirty="0" smtClean="0"/>
              <a:t> </a:t>
            </a:r>
            <a:r>
              <a:rPr lang="da-DK" sz="3600" i="1" dirty="0" err="1" smtClean="0"/>
              <a:t>barriers</a:t>
            </a:r>
            <a:endParaRPr lang="da-DK" sz="3600" i="1" dirty="0" smtClean="0"/>
          </a:p>
          <a:p>
            <a:pPr marL="0" indent="0">
              <a:buNone/>
            </a:pPr>
            <a:endParaRPr lang="da-DK" sz="3600" i="1" dirty="0" smtClean="0"/>
          </a:p>
          <a:p>
            <a:pPr marL="0" indent="0">
              <a:buNone/>
            </a:pPr>
            <a:r>
              <a:rPr lang="da-DK" sz="4400" i="1" dirty="0" smtClean="0"/>
              <a:t>- </a:t>
            </a:r>
            <a:r>
              <a:rPr lang="da-DK" sz="3600" i="1" dirty="0" err="1" smtClean="0"/>
              <a:t>Motivate</a:t>
            </a:r>
            <a:r>
              <a:rPr lang="da-DK" sz="3600" i="1" dirty="0" smtClean="0"/>
              <a:t> more </a:t>
            </a:r>
            <a:r>
              <a:rPr lang="da-DK" sz="3600" i="1" dirty="0" err="1" smtClean="0"/>
              <a:t>actors</a:t>
            </a:r>
            <a:r>
              <a:rPr lang="da-DK" sz="3600" i="1" dirty="0" smtClean="0"/>
              <a:t> (</a:t>
            </a:r>
            <a:r>
              <a:rPr lang="da-DK" sz="3600" i="1" dirty="0" err="1" smtClean="0"/>
              <a:t>newcomers</a:t>
            </a:r>
            <a:r>
              <a:rPr lang="da-DK" sz="3600" i="1" dirty="0" smtClean="0"/>
              <a:t> in </a:t>
            </a:r>
            <a:r>
              <a:rPr lang="da-DK" sz="3600" i="1" dirty="0" err="1" smtClean="0"/>
              <a:t>particular</a:t>
            </a:r>
            <a:r>
              <a:rPr lang="da-DK" sz="3600" i="1" dirty="0" smtClean="0"/>
              <a:t>) to </a:t>
            </a:r>
            <a:r>
              <a:rPr lang="da-DK" sz="3600" i="1" dirty="0" err="1" smtClean="0"/>
              <a:t>take</a:t>
            </a:r>
            <a:r>
              <a:rPr lang="da-DK" sz="3600" i="1" dirty="0" smtClean="0"/>
              <a:t> part in international </a:t>
            </a:r>
            <a:r>
              <a:rPr lang="da-DK" sz="3600" i="1" dirty="0" err="1" smtClean="0"/>
              <a:t>cooperation</a:t>
            </a:r>
            <a:r>
              <a:rPr lang="da-DK" sz="3600" i="1" dirty="0" smtClean="0"/>
              <a:t> and EU-</a:t>
            </a:r>
            <a:r>
              <a:rPr lang="da-DK" sz="3600" i="1" dirty="0" err="1" smtClean="0"/>
              <a:t>projects</a:t>
            </a:r>
            <a:r>
              <a:rPr lang="da-DK" sz="3600" i="1" dirty="0" smtClean="0"/>
              <a:t>. </a:t>
            </a:r>
          </a:p>
          <a:p>
            <a:pPr marL="0" indent="0">
              <a:buNone/>
            </a:pPr>
            <a:endParaRPr lang="da-DK" dirty="0"/>
          </a:p>
          <a:p>
            <a:pPr marL="0" indent="0">
              <a:buNone/>
            </a:pPr>
            <a:r>
              <a:rPr lang="da-DK" i="1" dirty="0"/>
              <a:t> </a:t>
            </a:r>
            <a:endParaRPr lang="da-DK" dirty="0"/>
          </a:p>
        </p:txBody>
      </p:sp>
      <p:sp>
        <p:nvSpPr>
          <p:cNvPr id="3" name="Tytuł 2"/>
          <p:cNvSpPr>
            <a:spLocks noGrp="1"/>
          </p:cNvSpPr>
          <p:nvPr>
            <p:ph type="title"/>
          </p:nvPr>
        </p:nvSpPr>
        <p:spPr/>
        <p:txBody>
          <a:bodyPr/>
          <a:lstStyle/>
          <a:p>
            <a:pPr algn="ctr"/>
            <a:r>
              <a:rPr lang="it-IT" dirty="0">
                <a:solidFill>
                  <a:schemeClr val="accent1">
                    <a:lumMod val="75000"/>
                  </a:schemeClr>
                </a:solidFill>
                <a:latin typeface="+mj-lt"/>
              </a:rPr>
              <a:t>WHY DO WE NEED </a:t>
            </a:r>
            <a:r>
              <a:rPr lang="it-IT" dirty="0" smtClean="0">
                <a:solidFill>
                  <a:schemeClr val="accent1">
                    <a:lumMod val="75000"/>
                  </a:schemeClr>
                </a:solidFill>
                <a:latin typeface="+mj-lt"/>
              </a:rPr>
              <a:t>THE UMBRELLA </a:t>
            </a:r>
            <a:r>
              <a:rPr lang="it-IT" dirty="0">
                <a:solidFill>
                  <a:schemeClr val="accent1">
                    <a:lumMod val="75000"/>
                  </a:schemeClr>
                </a:solidFill>
                <a:latin typeface="+mj-lt"/>
              </a:rPr>
              <a:t>PROJECT? </a:t>
            </a:r>
            <a:endParaRPr lang="pl-PL" dirty="0">
              <a:solidFill>
                <a:schemeClr val="accent1">
                  <a:lumMod val="75000"/>
                </a:schemeClr>
              </a:solidFill>
              <a:latin typeface="+mj-lt"/>
            </a:endParaRPr>
          </a:p>
        </p:txBody>
      </p:sp>
    </p:spTree>
    <p:extLst>
      <p:ext uri="{BB962C8B-B14F-4D97-AF65-F5344CB8AC3E}">
        <p14:creationId xmlns:p14="http://schemas.microsoft.com/office/powerpoint/2010/main" val="153233813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Segnaposto contenuto 4">
            <a:extLst>
              <a:ext uri="{FF2B5EF4-FFF2-40B4-BE49-F238E27FC236}">
                <a16:creationId xmlns:a16="http://schemas.microsoft.com/office/drawing/2014/main" id="{44B68D80-1750-48D2-B4DD-AAD1FEE67DB8}"/>
              </a:ext>
            </a:extLst>
          </p:cNvPr>
          <p:cNvPicPr>
            <a:picLocks noGrp="1" noChangeAspect="1"/>
          </p:cNvPicPr>
          <p:nvPr>
            <p:ph sz="quarter" idx="10"/>
          </p:nvPr>
        </p:nvPicPr>
        <p:blipFill>
          <a:blip r:embed="rId2"/>
          <a:stretch>
            <a:fillRect/>
          </a:stretch>
        </p:blipFill>
        <p:spPr>
          <a:xfrm>
            <a:off x="685800" y="1251811"/>
            <a:ext cx="10772775" cy="4409941"/>
          </a:xfrm>
        </p:spPr>
      </p:pic>
      <p:sp>
        <p:nvSpPr>
          <p:cNvPr id="3" name="Titolo 2">
            <a:extLst>
              <a:ext uri="{FF2B5EF4-FFF2-40B4-BE49-F238E27FC236}">
                <a16:creationId xmlns:a16="http://schemas.microsoft.com/office/drawing/2014/main" id="{680CEC22-EFE2-40EB-A436-C76462457C21}"/>
              </a:ext>
            </a:extLst>
          </p:cNvPr>
          <p:cNvSpPr>
            <a:spLocks noGrp="1"/>
          </p:cNvSpPr>
          <p:nvPr>
            <p:ph type="title"/>
          </p:nvPr>
        </p:nvSpPr>
        <p:spPr/>
        <p:txBody>
          <a:bodyPr/>
          <a:lstStyle/>
          <a:p>
            <a:r>
              <a:rPr lang="it-IT" dirty="0"/>
              <a:t>The project </a:t>
            </a:r>
            <a:r>
              <a:rPr lang="it-IT" dirty="0" err="1"/>
              <a:t>is</a:t>
            </a:r>
            <a:r>
              <a:rPr lang="it-IT" dirty="0"/>
              <a:t> </a:t>
            </a:r>
            <a:r>
              <a:rPr lang="it-IT" dirty="0" err="1"/>
              <a:t>directed</a:t>
            </a:r>
            <a:r>
              <a:rPr lang="it-IT" dirty="0"/>
              <a:t> to:</a:t>
            </a:r>
          </a:p>
        </p:txBody>
      </p:sp>
    </p:spTree>
    <p:extLst>
      <p:ext uri="{BB962C8B-B14F-4D97-AF65-F5344CB8AC3E}">
        <p14:creationId xmlns:p14="http://schemas.microsoft.com/office/powerpoint/2010/main" val="173734744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contenuto 1">
            <a:extLst>
              <a:ext uri="{FF2B5EF4-FFF2-40B4-BE49-F238E27FC236}">
                <a16:creationId xmlns:a16="http://schemas.microsoft.com/office/drawing/2014/main" id="{AE8FDB43-6B4F-4E2F-8BE8-F71E57BD0EDF}"/>
              </a:ext>
            </a:extLst>
          </p:cNvPr>
          <p:cNvSpPr>
            <a:spLocks noGrp="1"/>
          </p:cNvSpPr>
          <p:nvPr>
            <p:ph sz="quarter" idx="10"/>
          </p:nvPr>
        </p:nvSpPr>
        <p:spPr>
          <a:xfrm>
            <a:off x="387627" y="1382370"/>
            <a:ext cx="11400182" cy="5007659"/>
          </a:xfrm>
        </p:spPr>
        <p:txBody>
          <a:bodyPr/>
          <a:lstStyle/>
          <a:p>
            <a:pPr marL="0" indent="0" algn="ctr">
              <a:buNone/>
            </a:pPr>
            <a:r>
              <a:rPr lang="it-IT" sz="2400" b="1" dirty="0">
                <a:solidFill>
                  <a:srgbClr val="174193"/>
                </a:solidFill>
                <a:latin typeface="+mj-lt"/>
              </a:rPr>
              <a:t>AWARENESS RAISING EVENTS</a:t>
            </a:r>
          </a:p>
          <a:p>
            <a:pPr marL="514350" indent="-514350" algn="ctr">
              <a:buAutoNum type="arabicPeriod"/>
            </a:pPr>
            <a:endParaRPr lang="it-IT" b="1" dirty="0">
              <a:latin typeface="+mj-lt"/>
            </a:endParaRPr>
          </a:p>
          <a:p>
            <a:pPr marL="0" indent="0">
              <a:buNone/>
            </a:pPr>
            <a:r>
              <a:rPr lang="it-IT" sz="1800" b="1" dirty="0">
                <a:latin typeface="+mj-lt"/>
              </a:rPr>
              <a:t>WHO?  		</a:t>
            </a:r>
            <a:r>
              <a:rPr lang="it-IT" sz="1800" dirty="0">
                <a:latin typeface="+mj-lt"/>
              </a:rPr>
              <a:t>Possible </a:t>
            </a:r>
            <a:r>
              <a:rPr lang="it-IT" sz="1800" dirty="0" smtClean="0">
                <a:latin typeface="+mj-lt"/>
              </a:rPr>
              <a:t>stakeholders, </a:t>
            </a:r>
            <a:r>
              <a:rPr lang="it-IT" sz="1800" dirty="0">
                <a:latin typeface="+mj-lt"/>
              </a:rPr>
              <a:t>They can be newcomers in Cross-border cooperation, small 			</a:t>
            </a:r>
            <a:r>
              <a:rPr lang="it-IT" sz="1800" dirty="0" smtClean="0">
                <a:latin typeface="+mj-lt"/>
              </a:rPr>
              <a:t>                  local </a:t>
            </a:r>
            <a:r>
              <a:rPr lang="it-IT" sz="1800" dirty="0">
                <a:latin typeface="+mj-lt"/>
              </a:rPr>
              <a:t>and 	regional </a:t>
            </a:r>
            <a:r>
              <a:rPr lang="it-IT" sz="1800" dirty="0" smtClean="0">
                <a:latin typeface="+mj-lt"/>
              </a:rPr>
              <a:t>authorities</a:t>
            </a:r>
            <a:endParaRPr lang="it-IT" sz="1800" dirty="0">
              <a:latin typeface="+mj-lt"/>
            </a:endParaRPr>
          </a:p>
          <a:p>
            <a:pPr marL="0" indent="0">
              <a:buNone/>
            </a:pPr>
            <a:r>
              <a:rPr lang="it-IT" sz="1800" b="1" dirty="0">
                <a:latin typeface="+mj-lt"/>
              </a:rPr>
              <a:t>WHAT? 		</a:t>
            </a:r>
            <a:r>
              <a:rPr lang="it-IT" sz="1800" dirty="0" smtClean="0">
                <a:latin typeface="+mj-lt"/>
              </a:rPr>
              <a:t>Inspirational </a:t>
            </a:r>
            <a:r>
              <a:rPr lang="it-IT" sz="1800" dirty="0">
                <a:latin typeface="+mj-lt"/>
              </a:rPr>
              <a:t>talks, Overview on past and currents CBC projects in the region 			in </a:t>
            </a:r>
            <a:r>
              <a:rPr lang="it-IT" sz="1800" dirty="0" smtClean="0">
                <a:latin typeface="+mj-lt"/>
              </a:rPr>
              <a:t>		the </a:t>
            </a:r>
            <a:r>
              <a:rPr lang="it-IT" sz="1800" dirty="0">
                <a:latin typeface="+mj-lt"/>
              </a:rPr>
              <a:t>INTERREG South Baltic, INTERREG Baltic Sea, Erasmus +, Europe for Citizens.	</a:t>
            </a:r>
          </a:p>
          <a:p>
            <a:pPr marL="0" indent="0">
              <a:buNone/>
            </a:pPr>
            <a:r>
              <a:rPr lang="it-IT" sz="1800" b="1" dirty="0">
                <a:latin typeface="+mj-lt"/>
              </a:rPr>
              <a:t>WHERE &amp; WHEN?	- </a:t>
            </a:r>
            <a:r>
              <a:rPr lang="it-IT" sz="1800" dirty="0">
                <a:latin typeface="+mj-lt"/>
              </a:rPr>
              <a:t>Gdansk: </a:t>
            </a:r>
            <a:r>
              <a:rPr lang="it-IT" sz="1800" dirty="0" err="1">
                <a:latin typeface="+mj-lt"/>
              </a:rPr>
              <a:t>Umbrella</a:t>
            </a:r>
            <a:r>
              <a:rPr lang="it-IT" sz="1800" dirty="0">
                <a:latin typeface="+mj-lt"/>
              </a:rPr>
              <a:t> </a:t>
            </a:r>
            <a:r>
              <a:rPr lang="it-IT" sz="1800" dirty="0" err="1">
                <a:latin typeface="+mj-lt"/>
              </a:rPr>
              <a:t>Awareness</a:t>
            </a:r>
            <a:r>
              <a:rPr lang="it-IT" sz="1800" dirty="0">
                <a:latin typeface="+mj-lt"/>
              </a:rPr>
              <a:t> </a:t>
            </a:r>
            <a:r>
              <a:rPr lang="it-IT" sz="1800" dirty="0" err="1">
                <a:latin typeface="+mj-lt"/>
              </a:rPr>
              <a:t>Raising</a:t>
            </a:r>
            <a:r>
              <a:rPr lang="it-IT" sz="1800" dirty="0">
                <a:latin typeface="+mj-lt"/>
              </a:rPr>
              <a:t> </a:t>
            </a:r>
            <a:r>
              <a:rPr lang="it-IT" sz="1800" dirty="0" err="1">
                <a:latin typeface="+mj-lt"/>
              </a:rPr>
              <a:t>Event</a:t>
            </a:r>
            <a:r>
              <a:rPr lang="it-IT" sz="1800" dirty="0">
                <a:latin typeface="+mj-lt"/>
              </a:rPr>
              <a:t> (11-12 </a:t>
            </a:r>
            <a:r>
              <a:rPr lang="it-IT" sz="1800" dirty="0" err="1">
                <a:latin typeface="+mj-lt"/>
              </a:rPr>
              <a:t>June</a:t>
            </a:r>
            <a:r>
              <a:rPr lang="it-IT" sz="1800" dirty="0">
                <a:latin typeface="+mj-lt"/>
              </a:rPr>
              <a:t> 2018)</a:t>
            </a:r>
          </a:p>
          <a:p>
            <a:pPr marL="0" indent="0">
              <a:buNone/>
            </a:pPr>
            <a:r>
              <a:rPr lang="it-IT" sz="1800" dirty="0">
                <a:latin typeface="+mj-lt"/>
              </a:rPr>
              <a:t>		- </a:t>
            </a:r>
            <a:r>
              <a:rPr lang="it-IT" sz="1800" dirty="0" smtClean="0">
                <a:latin typeface="+mj-lt"/>
              </a:rPr>
              <a:t>Sorø (9 May 2019)</a:t>
            </a:r>
            <a:endParaRPr lang="it-IT" sz="1800" dirty="0">
              <a:latin typeface="+mj-lt"/>
            </a:endParaRPr>
          </a:p>
          <a:p>
            <a:pPr marL="0" indent="0">
              <a:buNone/>
            </a:pPr>
            <a:r>
              <a:rPr lang="it-IT" sz="1800" b="1" dirty="0">
                <a:latin typeface="+mj-lt"/>
              </a:rPr>
              <a:t>WHY? 		</a:t>
            </a:r>
            <a:r>
              <a:rPr lang="it-IT" sz="1800" dirty="0">
                <a:latin typeface="+mj-lt"/>
              </a:rPr>
              <a:t>To </a:t>
            </a:r>
            <a:r>
              <a:rPr lang="it-IT" sz="1800" dirty="0" err="1">
                <a:latin typeface="+mj-lt"/>
              </a:rPr>
              <a:t>raise</a:t>
            </a:r>
            <a:r>
              <a:rPr lang="it-IT" sz="1800" dirty="0">
                <a:latin typeface="+mj-lt"/>
              </a:rPr>
              <a:t> </a:t>
            </a:r>
            <a:r>
              <a:rPr lang="it-IT" sz="1800" dirty="0" err="1">
                <a:latin typeface="+mj-lt"/>
              </a:rPr>
              <a:t>awareness</a:t>
            </a:r>
            <a:r>
              <a:rPr lang="it-IT" sz="1800" dirty="0">
                <a:latin typeface="+mj-lt"/>
              </a:rPr>
              <a:t> </a:t>
            </a:r>
            <a:r>
              <a:rPr lang="it-IT" sz="1800" dirty="0" err="1">
                <a:latin typeface="+mj-lt"/>
              </a:rPr>
              <a:t>among</a:t>
            </a:r>
            <a:r>
              <a:rPr lang="it-IT" sz="1800" dirty="0">
                <a:latin typeface="+mj-lt"/>
              </a:rPr>
              <a:t> the stakeholders on Cross-</a:t>
            </a:r>
            <a:r>
              <a:rPr lang="it-IT" sz="1800" dirty="0" err="1">
                <a:latin typeface="+mj-lt"/>
              </a:rPr>
              <a:t>Border</a:t>
            </a:r>
            <a:r>
              <a:rPr lang="it-IT" sz="1800" dirty="0">
                <a:latin typeface="+mj-lt"/>
              </a:rPr>
              <a:t> </a:t>
            </a:r>
            <a:r>
              <a:rPr lang="it-IT" sz="1800" dirty="0" err="1">
                <a:latin typeface="+mj-lt"/>
              </a:rPr>
              <a:t>Cooperation</a:t>
            </a:r>
            <a:r>
              <a:rPr lang="it-IT" sz="1800" dirty="0">
                <a:latin typeface="+mj-lt"/>
              </a:rPr>
              <a:t>, EU </a:t>
            </a:r>
            <a:r>
              <a:rPr lang="it-IT" sz="1800" dirty="0" err="1">
                <a:latin typeface="+mj-lt"/>
              </a:rPr>
              <a:t>Grants</a:t>
            </a:r>
            <a:r>
              <a:rPr lang="it-IT" sz="1800" dirty="0">
                <a:latin typeface="+mj-lt"/>
              </a:rPr>
              <a:t>, 				</a:t>
            </a:r>
            <a:r>
              <a:rPr lang="it-IT" sz="1800" dirty="0" err="1">
                <a:latin typeface="+mj-lt"/>
              </a:rPr>
              <a:t>Initiatives</a:t>
            </a:r>
            <a:r>
              <a:rPr lang="it-IT" sz="1800" dirty="0">
                <a:latin typeface="+mj-lt"/>
              </a:rPr>
              <a:t>, </a:t>
            </a:r>
            <a:r>
              <a:rPr lang="it-IT" sz="1800" dirty="0" err="1">
                <a:latin typeface="+mj-lt"/>
              </a:rPr>
              <a:t>Opportunities</a:t>
            </a:r>
            <a:r>
              <a:rPr lang="it-IT" sz="1800" dirty="0">
                <a:latin typeface="+mj-lt"/>
              </a:rPr>
              <a:t> in the </a:t>
            </a:r>
            <a:r>
              <a:rPr lang="it-IT" sz="1800" dirty="0" err="1">
                <a:latin typeface="+mj-lt"/>
              </a:rPr>
              <a:t>Baltic</a:t>
            </a:r>
            <a:r>
              <a:rPr lang="it-IT" sz="1800" dirty="0">
                <a:latin typeface="+mj-lt"/>
              </a:rPr>
              <a:t> Sea </a:t>
            </a:r>
            <a:r>
              <a:rPr lang="it-IT" sz="1800" dirty="0" err="1">
                <a:latin typeface="+mj-lt"/>
              </a:rPr>
              <a:t>Region</a:t>
            </a:r>
            <a:endParaRPr lang="it-IT" sz="1800" dirty="0">
              <a:latin typeface="+mj-lt"/>
            </a:endParaRPr>
          </a:p>
        </p:txBody>
      </p:sp>
      <p:sp>
        <p:nvSpPr>
          <p:cNvPr id="3" name="Titolo 2">
            <a:extLst>
              <a:ext uri="{FF2B5EF4-FFF2-40B4-BE49-F238E27FC236}">
                <a16:creationId xmlns:a16="http://schemas.microsoft.com/office/drawing/2014/main" id="{416F7396-9773-4B94-86F4-E15A3E72EC92}"/>
              </a:ext>
            </a:extLst>
          </p:cNvPr>
          <p:cNvSpPr>
            <a:spLocks noGrp="1"/>
          </p:cNvSpPr>
          <p:nvPr>
            <p:ph type="title"/>
          </p:nvPr>
        </p:nvSpPr>
        <p:spPr>
          <a:xfrm>
            <a:off x="701330" y="369205"/>
            <a:ext cx="10772776" cy="570940"/>
          </a:xfrm>
        </p:spPr>
        <p:txBody>
          <a:bodyPr/>
          <a:lstStyle/>
          <a:p>
            <a:r>
              <a:rPr lang="it-IT" dirty="0">
                <a:latin typeface="+mj-lt"/>
              </a:rPr>
              <a:t>WHAT DO WE OFFER?</a:t>
            </a:r>
          </a:p>
        </p:txBody>
      </p:sp>
    </p:spTree>
    <p:extLst>
      <p:ext uri="{BB962C8B-B14F-4D97-AF65-F5344CB8AC3E}">
        <p14:creationId xmlns:p14="http://schemas.microsoft.com/office/powerpoint/2010/main" val="371802807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contenuto 1">
            <a:extLst>
              <a:ext uri="{FF2B5EF4-FFF2-40B4-BE49-F238E27FC236}">
                <a16:creationId xmlns:a16="http://schemas.microsoft.com/office/drawing/2014/main" id="{B4F67655-40A4-4866-B474-B26CC1FD9181}"/>
              </a:ext>
            </a:extLst>
          </p:cNvPr>
          <p:cNvSpPr>
            <a:spLocks noGrp="1"/>
          </p:cNvSpPr>
          <p:nvPr>
            <p:ph sz="quarter" idx="10"/>
          </p:nvPr>
        </p:nvSpPr>
        <p:spPr/>
        <p:txBody>
          <a:bodyPr/>
          <a:lstStyle/>
          <a:p>
            <a:pPr marL="0" indent="0" algn="ctr">
              <a:buNone/>
            </a:pPr>
            <a:r>
              <a:rPr lang="it-IT" sz="2400" b="1" dirty="0">
                <a:solidFill>
                  <a:srgbClr val="174193"/>
                </a:solidFill>
                <a:latin typeface="+mj-lt"/>
              </a:rPr>
              <a:t>MICRO-ACTIVITIES</a:t>
            </a:r>
          </a:p>
          <a:p>
            <a:pPr marL="0" indent="0" algn="ctr">
              <a:buNone/>
            </a:pPr>
            <a:r>
              <a:rPr lang="it-IT" sz="1800" b="1" dirty="0">
                <a:latin typeface="+mj-lt"/>
              </a:rPr>
              <a:t> </a:t>
            </a:r>
          </a:p>
          <a:p>
            <a:pPr marL="0" indent="0" algn="just">
              <a:buNone/>
            </a:pPr>
            <a:r>
              <a:rPr lang="it-IT" sz="1800" b="1" dirty="0">
                <a:latin typeface="+mj-lt"/>
              </a:rPr>
              <a:t>WHO?		</a:t>
            </a:r>
            <a:r>
              <a:rPr lang="en-US" sz="1800" dirty="0" smtClean="0">
                <a:latin typeface="+mj-lt"/>
              </a:rPr>
              <a:t>Beneficiaries </a:t>
            </a:r>
            <a:r>
              <a:rPr lang="en-US" sz="1800" dirty="0">
                <a:latin typeface="+mj-lt"/>
              </a:rPr>
              <a:t>interested in relevant cooperation areas. </a:t>
            </a:r>
            <a:endParaRPr lang="it-IT" sz="1800" b="1" dirty="0">
              <a:latin typeface="+mj-lt"/>
            </a:endParaRPr>
          </a:p>
          <a:p>
            <a:pPr marL="0" indent="0" algn="just">
              <a:buNone/>
            </a:pPr>
            <a:r>
              <a:rPr lang="it-IT" sz="1800" b="1" dirty="0">
                <a:latin typeface="+mj-lt"/>
              </a:rPr>
              <a:t>WHAT?		</a:t>
            </a:r>
            <a:r>
              <a:rPr lang="en-US" sz="1800" dirty="0" smtClean="0">
                <a:latin typeface="+mj-lt"/>
              </a:rPr>
              <a:t>Finance </a:t>
            </a:r>
            <a:r>
              <a:rPr lang="en-US" sz="1800" dirty="0">
                <a:latin typeface="+mj-lt"/>
              </a:rPr>
              <a:t>	micro-activities for </a:t>
            </a:r>
            <a:r>
              <a:rPr lang="en-US" sz="1800" dirty="0" smtClean="0">
                <a:latin typeface="+mj-lt"/>
              </a:rPr>
              <a:t>beneficiaries </a:t>
            </a:r>
            <a:r>
              <a:rPr lang="en-US" sz="1800" dirty="0" smtClean="0"/>
              <a:t>(travel </a:t>
            </a:r>
            <a:r>
              <a:rPr lang="en-US" sz="1800" dirty="0"/>
              <a:t>and </a:t>
            </a:r>
            <a:r>
              <a:rPr lang="en-US" sz="1800" dirty="0" smtClean="0"/>
              <a:t>accommodation), </a:t>
            </a:r>
            <a:r>
              <a:rPr lang="en-US" sz="1800" dirty="0" smtClean="0">
                <a:latin typeface="+mj-lt"/>
              </a:rPr>
              <a:t>in </a:t>
            </a:r>
            <a:r>
              <a:rPr lang="en-US" sz="1800" dirty="0">
                <a:latin typeface="+mj-lt"/>
              </a:rPr>
              <a:t>order to help them </a:t>
            </a:r>
            <a:r>
              <a:rPr lang="en-US" sz="1800" dirty="0" smtClean="0">
                <a:latin typeface="+mj-lt"/>
              </a:rPr>
              <a:t>		better </a:t>
            </a:r>
            <a:r>
              <a:rPr lang="en-US" sz="1800" dirty="0">
                <a:latin typeface="+mj-lt"/>
              </a:rPr>
              <a:t>understand the added </a:t>
            </a:r>
            <a:r>
              <a:rPr lang="en-US" sz="1800" dirty="0" smtClean="0">
                <a:latin typeface="+mj-lt"/>
              </a:rPr>
              <a:t>value </a:t>
            </a:r>
            <a:r>
              <a:rPr lang="en-US" sz="1800" dirty="0">
                <a:latin typeface="+mj-lt"/>
              </a:rPr>
              <a:t>of cross-border </a:t>
            </a:r>
            <a:r>
              <a:rPr lang="en-US" sz="1800" dirty="0" smtClean="0">
                <a:latin typeface="+mj-lt"/>
              </a:rPr>
              <a:t>cooperation. </a:t>
            </a:r>
            <a:r>
              <a:rPr lang="en-US" sz="1800" dirty="0">
                <a:latin typeface="+mj-lt"/>
              </a:rPr>
              <a:t>The goal of the micro-activities </a:t>
            </a:r>
            <a:r>
              <a:rPr lang="en-US" sz="1800" dirty="0" smtClean="0">
                <a:latin typeface="+mj-lt"/>
              </a:rPr>
              <a:t>		would </a:t>
            </a:r>
            <a:r>
              <a:rPr lang="en-US" sz="1800" dirty="0">
                <a:latin typeface="+mj-lt"/>
              </a:rPr>
              <a:t>be to </a:t>
            </a:r>
            <a:r>
              <a:rPr lang="en-US" sz="1800" dirty="0" smtClean="0">
                <a:latin typeface="+mj-lt"/>
              </a:rPr>
              <a:t>simulate </a:t>
            </a:r>
            <a:r>
              <a:rPr lang="en-US" sz="1800" dirty="0">
                <a:latin typeface="+mj-lt"/>
              </a:rPr>
              <a:t>real life cross-border </a:t>
            </a:r>
            <a:r>
              <a:rPr lang="en-US" sz="1800" dirty="0" smtClean="0">
                <a:latin typeface="+mj-lt"/>
              </a:rPr>
              <a:t>projects </a:t>
            </a:r>
            <a:r>
              <a:rPr lang="en-US" sz="1800" dirty="0">
                <a:latin typeface="+mj-lt"/>
              </a:rPr>
              <a:t>yet with little to no administrative or </a:t>
            </a:r>
            <a:r>
              <a:rPr lang="en-US" sz="1800" dirty="0" smtClean="0">
                <a:latin typeface="+mj-lt"/>
              </a:rPr>
              <a:t>			financial burdens on </a:t>
            </a:r>
            <a:r>
              <a:rPr lang="en-US" sz="1800" dirty="0">
                <a:latin typeface="+mj-lt"/>
              </a:rPr>
              <a:t>the beneficiaries. </a:t>
            </a:r>
          </a:p>
          <a:p>
            <a:pPr marL="0" indent="0">
              <a:buNone/>
            </a:pPr>
            <a:r>
              <a:rPr lang="en-US" sz="1800" dirty="0">
                <a:latin typeface="+mj-lt"/>
              </a:rPr>
              <a:t>		</a:t>
            </a:r>
            <a:r>
              <a:rPr lang="en-US" sz="2400" b="1" dirty="0">
                <a:latin typeface="+mj-lt"/>
              </a:rPr>
              <a:t>Activities: study visits, </a:t>
            </a:r>
            <a:r>
              <a:rPr lang="en-US" sz="2400" b="1" dirty="0"/>
              <a:t>face-to-face </a:t>
            </a:r>
            <a:r>
              <a:rPr lang="en-US" sz="2400" b="1" dirty="0" smtClean="0"/>
              <a:t>meetings, </a:t>
            </a:r>
            <a:r>
              <a:rPr lang="en-US" sz="2400" b="1" dirty="0" smtClean="0">
                <a:latin typeface="+mj-lt"/>
              </a:rPr>
              <a:t>conferences</a:t>
            </a:r>
            <a:r>
              <a:rPr lang="en-US" sz="2400" b="1" dirty="0">
                <a:latin typeface="+mj-lt"/>
              </a:rPr>
              <a:t>, reports on </a:t>
            </a:r>
            <a:r>
              <a:rPr lang="en-US" sz="2400" b="1" dirty="0" smtClean="0">
                <a:latin typeface="+mj-lt"/>
              </a:rPr>
              <a:t>		particular </a:t>
            </a:r>
            <a:r>
              <a:rPr lang="en-US" sz="2400" b="1" dirty="0">
                <a:latin typeface="+mj-lt"/>
              </a:rPr>
              <a:t>aspects of </a:t>
            </a:r>
            <a:r>
              <a:rPr lang="en-US" sz="2400" b="1" dirty="0" smtClean="0">
                <a:latin typeface="+mj-lt"/>
              </a:rPr>
              <a:t>cooperation, </a:t>
            </a:r>
            <a:r>
              <a:rPr lang="en-US" sz="2400" b="1" dirty="0"/>
              <a:t>rental of experts </a:t>
            </a:r>
            <a:r>
              <a:rPr lang="en-US" sz="2400" b="1" dirty="0" err="1"/>
              <a:t>etc</a:t>
            </a:r>
            <a:endParaRPr lang="en-US" sz="1800" b="1" dirty="0">
              <a:latin typeface="+mj-lt"/>
            </a:endParaRPr>
          </a:p>
          <a:p>
            <a:pPr marL="0" indent="0" algn="just">
              <a:buNone/>
            </a:pPr>
            <a:r>
              <a:rPr lang="en-US" sz="1800" b="1" dirty="0">
                <a:latin typeface="+mj-lt"/>
              </a:rPr>
              <a:t>WHERE &amp; WHEN? 	</a:t>
            </a:r>
            <a:r>
              <a:rPr lang="en-US" sz="1800" dirty="0">
                <a:latin typeface="+mj-lt"/>
              </a:rPr>
              <a:t>Poland, Lithuania, Sweden, Denmark, </a:t>
            </a:r>
            <a:r>
              <a:rPr lang="en-US" sz="1800" dirty="0" smtClean="0">
                <a:latin typeface="+mj-lt"/>
              </a:rPr>
              <a:t>Germany</a:t>
            </a:r>
            <a:endParaRPr lang="en-US" sz="1800" dirty="0">
              <a:latin typeface="+mj-lt"/>
            </a:endParaRPr>
          </a:p>
          <a:p>
            <a:pPr marL="0" indent="0" algn="just">
              <a:buNone/>
            </a:pPr>
            <a:r>
              <a:rPr lang="en-US" sz="1800" b="1" dirty="0">
                <a:latin typeface="+mj-lt"/>
              </a:rPr>
              <a:t>WHY? 		</a:t>
            </a:r>
            <a:r>
              <a:rPr lang="en-US" sz="1800" dirty="0">
                <a:latin typeface="+mj-lt"/>
              </a:rPr>
              <a:t>The aim of those micro-activities will be to create dedicated cross-border networks in specific 		areas. Beneficiaries of the micro-activities will be able to use the knowledge, expertise and 		experience gained during the	implementation, to later submit full-scale or small-scale 			applications to the regular SBP or other </a:t>
            </a:r>
            <a:r>
              <a:rPr lang="en-US" sz="1800" dirty="0" smtClean="0">
                <a:latin typeface="+mj-lt"/>
              </a:rPr>
              <a:t>funds </a:t>
            </a:r>
            <a:r>
              <a:rPr lang="en-US" sz="1800" dirty="0">
                <a:latin typeface="+mj-lt"/>
              </a:rPr>
              <a:t>calls. </a:t>
            </a:r>
            <a:endParaRPr lang="it-IT" sz="1800" dirty="0">
              <a:latin typeface="+mj-lt"/>
            </a:endParaRPr>
          </a:p>
          <a:p>
            <a:endParaRPr lang="it-IT" dirty="0"/>
          </a:p>
        </p:txBody>
      </p:sp>
      <p:sp>
        <p:nvSpPr>
          <p:cNvPr id="3" name="Titolo 2">
            <a:extLst>
              <a:ext uri="{FF2B5EF4-FFF2-40B4-BE49-F238E27FC236}">
                <a16:creationId xmlns:a16="http://schemas.microsoft.com/office/drawing/2014/main" id="{9C8CA03B-968D-407E-BF32-2A3B8D7F4DD3}"/>
              </a:ext>
            </a:extLst>
          </p:cNvPr>
          <p:cNvSpPr>
            <a:spLocks noGrp="1"/>
          </p:cNvSpPr>
          <p:nvPr>
            <p:ph type="title"/>
          </p:nvPr>
        </p:nvSpPr>
        <p:spPr/>
        <p:txBody>
          <a:bodyPr/>
          <a:lstStyle/>
          <a:p>
            <a:r>
              <a:rPr lang="it-IT" dirty="0">
                <a:latin typeface="+mj-lt"/>
              </a:rPr>
              <a:t>WHAT DO WE OFFER?</a:t>
            </a:r>
          </a:p>
        </p:txBody>
      </p:sp>
    </p:spTree>
    <p:extLst>
      <p:ext uri="{BB962C8B-B14F-4D97-AF65-F5344CB8AC3E}">
        <p14:creationId xmlns:p14="http://schemas.microsoft.com/office/powerpoint/2010/main" val="292668842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contenuto 1">
            <a:extLst>
              <a:ext uri="{FF2B5EF4-FFF2-40B4-BE49-F238E27FC236}">
                <a16:creationId xmlns:a16="http://schemas.microsoft.com/office/drawing/2014/main" id="{9805DF0D-C280-46A8-92C2-BCFCE60DCD32}"/>
              </a:ext>
            </a:extLst>
          </p:cNvPr>
          <p:cNvSpPr>
            <a:spLocks noGrp="1"/>
          </p:cNvSpPr>
          <p:nvPr>
            <p:ph sz="quarter" idx="10"/>
          </p:nvPr>
        </p:nvSpPr>
        <p:spPr/>
        <p:txBody>
          <a:bodyPr/>
          <a:lstStyle/>
          <a:p>
            <a:pPr marL="0" indent="0" algn="ctr">
              <a:buNone/>
            </a:pPr>
            <a:r>
              <a:rPr lang="it-IT" sz="2400" b="1" dirty="0">
                <a:solidFill>
                  <a:srgbClr val="174193"/>
                </a:solidFill>
                <a:latin typeface="+mj-lt"/>
              </a:rPr>
              <a:t>CROSS-BORDER WORKSHOP &amp; «RENT-AN-EXPERT» SERVICE</a:t>
            </a:r>
          </a:p>
          <a:p>
            <a:pPr marL="0" indent="0" algn="just">
              <a:buNone/>
            </a:pPr>
            <a:endParaRPr lang="it-IT" sz="1800" dirty="0">
              <a:latin typeface="+mj-lt"/>
            </a:endParaRPr>
          </a:p>
          <a:p>
            <a:pPr algn="just"/>
            <a:r>
              <a:rPr lang="it-IT" sz="1800" b="1" dirty="0">
                <a:latin typeface="+mj-lt"/>
              </a:rPr>
              <a:t>WHO?</a:t>
            </a:r>
            <a:r>
              <a:rPr lang="it-IT" sz="1800" dirty="0">
                <a:latin typeface="+mj-lt"/>
              </a:rPr>
              <a:t>		</a:t>
            </a:r>
            <a:r>
              <a:rPr lang="it-IT" sz="1800" dirty="0" err="1">
                <a:latin typeface="+mj-lt"/>
              </a:rPr>
              <a:t>Beneficiaries</a:t>
            </a:r>
            <a:r>
              <a:rPr lang="it-IT" sz="1800" dirty="0">
                <a:latin typeface="+mj-lt"/>
              </a:rPr>
              <a:t> </a:t>
            </a:r>
            <a:r>
              <a:rPr lang="it-IT" sz="1800" dirty="0" err="1">
                <a:latin typeface="+mj-lt"/>
              </a:rPr>
              <a:t>that</a:t>
            </a:r>
            <a:r>
              <a:rPr lang="it-IT" sz="1800" dirty="0">
                <a:latin typeface="+mj-lt"/>
              </a:rPr>
              <a:t> </a:t>
            </a:r>
            <a:r>
              <a:rPr lang="it-IT" sz="1800" dirty="0" err="1">
                <a:latin typeface="+mj-lt"/>
              </a:rPr>
              <a:t>have</a:t>
            </a:r>
            <a:r>
              <a:rPr lang="it-IT" sz="1800" dirty="0">
                <a:latin typeface="+mj-lt"/>
              </a:rPr>
              <a:t> </a:t>
            </a:r>
            <a:r>
              <a:rPr lang="en-US" sz="1800" dirty="0">
                <a:latin typeface="+mj-lt"/>
              </a:rPr>
              <a:t>identified relevant themes or concrete ideas for development of 			projects within the SBP or other ETCP</a:t>
            </a:r>
          </a:p>
          <a:p>
            <a:pPr algn="just"/>
            <a:r>
              <a:rPr lang="en-US" sz="1800" b="1" dirty="0">
                <a:latin typeface="+mj-lt"/>
              </a:rPr>
              <a:t>WHAT? </a:t>
            </a:r>
            <a:r>
              <a:rPr lang="en-US" sz="1800" dirty="0">
                <a:latin typeface="+mj-lt"/>
              </a:rPr>
              <a:t>	The workshops will have both panel sessions as well as discussion sessions in smaller groups for 		better interaction possibilities. Such smaller groups will discuss about topics like: Active 			communication between beneficiaries, Project proposals, in the form of one page summary. 		Presented project, ideas will be assessed by experts’ panel that gives direct feedback and 			suggest next steps in the project preparation. Finally, selected project will be able to receive 		support by “rent-an-expert" facility, to </a:t>
            </a:r>
            <a:r>
              <a:rPr lang="en-US" sz="1800" dirty="0" err="1">
                <a:latin typeface="+mj-lt"/>
              </a:rPr>
              <a:t>finalise</a:t>
            </a:r>
            <a:r>
              <a:rPr lang="en-US" sz="1800" dirty="0">
                <a:latin typeface="+mj-lt"/>
              </a:rPr>
              <a:t> applications to be </a:t>
            </a:r>
            <a:r>
              <a:rPr lang="it-IT" sz="1800" dirty="0" err="1">
                <a:latin typeface="+mj-lt"/>
              </a:rPr>
              <a:t>submitted</a:t>
            </a:r>
            <a:r>
              <a:rPr lang="it-IT" sz="1800" dirty="0">
                <a:latin typeface="+mj-lt"/>
              </a:rPr>
              <a:t> to SBP or </a:t>
            </a:r>
            <a:r>
              <a:rPr lang="it-IT" sz="1800" dirty="0" err="1">
                <a:latin typeface="+mj-lt"/>
              </a:rPr>
              <a:t>other</a:t>
            </a:r>
            <a:r>
              <a:rPr lang="it-IT" sz="1800" dirty="0">
                <a:latin typeface="+mj-lt"/>
              </a:rPr>
              <a:t> ETC 		Funds</a:t>
            </a:r>
            <a:endParaRPr lang="en-US" sz="1800" dirty="0">
              <a:latin typeface="+mj-lt"/>
            </a:endParaRPr>
          </a:p>
          <a:p>
            <a:pPr algn="just"/>
            <a:r>
              <a:rPr lang="it-IT" sz="1800" b="1" dirty="0">
                <a:latin typeface="+mj-lt"/>
              </a:rPr>
              <a:t>WHERE &amp; WHEN?  </a:t>
            </a:r>
            <a:r>
              <a:rPr lang="it-IT" sz="1800" dirty="0">
                <a:latin typeface="+mj-lt"/>
              </a:rPr>
              <a:t>Poland, Lithuania, Sweden, Denmark, </a:t>
            </a:r>
            <a:r>
              <a:rPr lang="it-IT" sz="1800" dirty="0" smtClean="0">
                <a:latin typeface="+mj-lt"/>
              </a:rPr>
              <a:t>Germany</a:t>
            </a:r>
          </a:p>
          <a:p>
            <a:pPr lvl="4" algn="just"/>
            <a:endParaRPr lang="it-IT" sz="1000" dirty="0" smtClean="0">
              <a:latin typeface="+mj-lt"/>
            </a:endParaRPr>
          </a:p>
          <a:p>
            <a:pPr marL="1828800" lvl="4" indent="0" algn="just">
              <a:buNone/>
            </a:pPr>
            <a:r>
              <a:rPr lang="it-IT" dirty="0" smtClean="0">
                <a:latin typeface="+mj-lt"/>
              </a:rPr>
              <a:t>Lund, Feb 2019</a:t>
            </a:r>
            <a:endParaRPr lang="it-IT" dirty="0">
              <a:latin typeface="+mj-lt"/>
            </a:endParaRPr>
          </a:p>
          <a:p>
            <a:pPr algn="just"/>
            <a:r>
              <a:rPr lang="it-IT" sz="1800" b="1" dirty="0">
                <a:latin typeface="+mj-lt"/>
              </a:rPr>
              <a:t>WHY? 		</a:t>
            </a:r>
            <a:r>
              <a:rPr lang="it-IT" sz="1800" dirty="0">
                <a:latin typeface="+mj-lt"/>
              </a:rPr>
              <a:t>T</a:t>
            </a:r>
            <a:r>
              <a:rPr lang="en-US" sz="1800" dirty="0">
                <a:latin typeface="+mj-lt"/>
              </a:rPr>
              <a:t>he participation in cross border workshops will prepare potential beneficiaries for concrete 		cooperation in joint projects. Participants will be profiled and put into thematic groups. </a:t>
            </a:r>
            <a:endParaRPr lang="it-IT" sz="1800" dirty="0">
              <a:latin typeface="+mj-lt"/>
            </a:endParaRPr>
          </a:p>
          <a:p>
            <a:endParaRPr lang="it-IT" dirty="0"/>
          </a:p>
        </p:txBody>
      </p:sp>
      <p:sp>
        <p:nvSpPr>
          <p:cNvPr id="3" name="Titolo 2">
            <a:extLst>
              <a:ext uri="{FF2B5EF4-FFF2-40B4-BE49-F238E27FC236}">
                <a16:creationId xmlns:a16="http://schemas.microsoft.com/office/drawing/2014/main" id="{C1B20CC4-D097-4A5B-8674-BD052BA2719E}"/>
              </a:ext>
            </a:extLst>
          </p:cNvPr>
          <p:cNvSpPr>
            <a:spLocks noGrp="1"/>
          </p:cNvSpPr>
          <p:nvPr>
            <p:ph type="title"/>
          </p:nvPr>
        </p:nvSpPr>
        <p:spPr>
          <a:xfrm>
            <a:off x="309879" y="267543"/>
            <a:ext cx="10772776" cy="570940"/>
          </a:xfrm>
        </p:spPr>
        <p:txBody>
          <a:bodyPr/>
          <a:lstStyle/>
          <a:p>
            <a:r>
              <a:rPr lang="it-IT" dirty="0">
                <a:latin typeface="+mj-lt"/>
              </a:rPr>
              <a:t>WHAT DO WE OFFER?</a:t>
            </a:r>
          </a:p>
        </p:txBody>
      </p:sp>
    </p:spTree>
    <p:extLst>
      <p:ext uri="{BB962C8B-B14F-4D97-AF65-F5344CB8AC3E}">
        <p14:creationId xmlns:p14="http://schemas.microsoft.com/office/powerpoint/2010/main" val="12569532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contenuto 1">
            <a:extLst>
              <a:ext uri="{FF2B5EF4-FFF2-40B4-BE49-F238E27FC236}">
                <a16:creationId xmlns:a16="http://schemas.microsoft.com/office/drawing/2014/main" id="{11241716-5D56-408E-AA32-510F867989FF}"/>
              </a:ext>
            </a:extLst>
          </p:cNvPr>
          <p:cNvSpPr>
            <a:spLocks noGrp="1"/>
          </p:cNvSpPr>
          <p:nvPr>
            <p:ph sz="quarter" idx="10"/>
          </p:nvPr>
        </p:nvSpPr>
        <p:spPr/>
        <p:txBody>
          <a:bodyPr/>
          <a:lstStyle/>
          <a:p>
            <a:pPr marL="0" indent="0" algn="ctr">
              <a:buNone/>
            </a:pPr>
            <a:r>
              <a:rPr lang="it-IT" sz="2400" b="1" dirty="0" smtClean="0">
                <a:solidFill>
                  <a:srgbClr val="174193"/>
                </a:solidFill>
                <a:latin typeface="+mj-lt"/>
              </a:rPr>
              <a:t>CROSS-BORDER </a:t>
            </a:r>
            <a:r>
              <a:rPr lang="it-IT" sz="2400" b="1" dirty="0">
                <a:solidFill>
                  <a:srgbClr val="174193"/>
                </a:solidFill>
                <a:latin typeface="+mj-lt"/>
              </a:rPr>
              <a:t>CONFERENCES WITH </a:t>
            </a:r>
            <a:r>
              <a:rPr lang="it-IT" sz="2400" b="1" dirty="0" smtClean="0">
                <a:solidFill>
                  <a:srgbClr val="174193"/>
                </a:solidFill>
                <a:latin typeface="+mj-lt"/>
              </a:rPr>
              <a:t>POLICY AREA PANEL</a:t>
            </a:r>
            <a:endParaRPr lang="it-IT" sz="2400" b="1" dirty="0">
              <a:solidFill>
                <a:srgbClr val="174193"/>
              </a:solidFill>
              <a:latin typeface="+mj-lt"/>
            </a:endParaRPr>
          </a:p>
          <a:p>
            <a:pPr marL="0" indent="0" algn="just">
              <a:buNone/>
            </a:pPr>
            <a:endParaRPr lang="it-IT" sz="1800" dirty="0">
              <a:latin typeface="+mj-lt"/>
            </a:endParaRPr>
          </a:p>
          <a:p>
            <a:pPr algn="just"/>
            <a:r>
              <a:rPr lang="it-IT" sz="1800" b="1" dirty="0">
                <a:latin typeface="+mj-lt"/>
              </a:rPr>
              <a:t>WHO?</a:t>
            </a:r>
            <a:r>
              <a:rPr lang="it-IT" sz="1800" dirty="0">
                <a:latin typeface="+mj-lt"/>
              </a:rPr>
              <a:t>		</a:t>
            </a:r>
            <a:r>
              <a:rPr lang="it-IT" sz="1800" dirty="0" err="1">
                <a:latin typeface="+mj-lt"/>
              </a:rPr>
              <a:t>Beneficiaries</a:t>
            </a:r>
            <a:r>
              <a:rPr lang="it-IT" sz="1800" dirty="0">
                <a:latin typeface="+mj-lt"/>
              </a:rPr>
              <a:t> </a:t>
            </a:r>
            <a:r>
              <a:rPr lang="it-IT" sz="1800" dirty="0" err="1">
                <a:latin typeface="+mj-lt"/>
              </a:rPr>
              <a:t>interested</a:t>
            </a:r>
            <a:r>
              <a:rPr lang="it-IT" sz="1800" dirty="0">
                <a:latin typeface="+mj-lt"/>
              </a:rPr>
              <a:t> in </a:t>
            </a:r>
            <a:r>
              <a:rPr lang="it-IT" sz="1800" dirty="0" err="1">
                <a:latin typeface="+mj-lt"/>
              </a:rPr>
              <a:t>specific</a:t>
            </a:r>
            <a:r>
              <a:rPr lang="it-IT" sz="1800" dirty="0">
                <a:latin typeface="+mj-lt"/>
              </a:rPr>
              <a:t> </a:t>
            </a:r>
            <a:r>
              <a:rPr lang="it-IT" sz="1800" dirty="0" err="1">
                <a:latin typeface="+mj-lt"/>
              </a:rPr>
              <a:t>topics</a:t>
            </a:r>
            <a:endParaRPr lang="en-US" sz="1800" dirty="0">
              <a:latin typeface="+mj-lt"/>
            </a:endParaRPr>
          </a:p>
          <a:p>
            <a:r>
              <a:rPr lang="en-US" sz="1800" b="1" dirty="0">
                <a:latin typeface="+mj-lt"/>
              </a:rPr>
              <a:t>WHAT? </a:t>
            </a:r>
            <a:r>
              <a:rPr lang="en-US" sz="1800" dirty="0">
                <a:latin typeface="+mj-lt"/>
              </a:rPr>
              <a:t>	Selected beneficiaries grouped around their </a:t>
            </a:r>
            <a:r>
              <a:rPr lang="en-US" sz="1800" dirty="0" smtClean="0">
                <a:latin typeface="+mj-lt"/>
              </a:rPr>
              <a:t>PA and </a:t>
            </a:r>
            <a:r>
              <a:rPr lang="en-US" sz="1800" dirty="0">
                <a:latin typeface="+mj-lt"/>
              </a:rPr>
              <a:t>will meet with </a:t>
            </a:r>
            <a:r>
              <a:rPr lang="en-US" sz="1800" dirty="0" smtClean="0">
                <a:latin typeface="+mj-lt"/>
              </a:rPr>
              <a:t>experts. The </a:t>
            </a:r>
            <a:r>
              <a:rPr lang="en-US" sz="1800" dirty="0">
                <a:latin typeface="+mj-lt"/>
              </a:rPr>
              <a:t>conferences </a:t>
            </a:r>
            <a:r>
              <a:rPr lang="en-US" sz="1800" dirty="0" smtClean="0">
                <a:latin typeface="+mj-lt"/>
              </a:rPr>
              <a:t>		will </a:t>
            </a:r>
            <a:r>
              <a:rPr lang="en-US" sz="1800" dirty="0">
                <a:latin typeface="+mj-lt"/>
              </a:rPr>
              <a:t>have both panel sessions as well as discussion sessions in smaller groups 	</a:t>
            </a:r>
            <a:r>
              <a:rPr lang="en-US" sz="1800" dirty="0" smtClean="0">
                <a:latin typeface="+mj-lt"/>
              </a:rPr>
              <a:t>for </a:t>
            </a:r>
            <a:r>
              <a:rPr lang="en-US" sz="1800" dirty="0">
                <a:latin typeface="+mj-lt"/>
              </a:rPr>
              <a:t>better </a:t>
            </a:r>
            <a:r>
              <a:rPr lang="en-US" sz="1800" dirty="0" smtClean="0">
                <a:latin typeface="+mj-lt"/>
              </a:rPr>
              <a:t>		interaction </a:t>
            </a:r>
            <a:r>
              <a:rPr lang="en-US" sz="1800" dirty="0">
                <a:latin typeface="+mj-lt"/>
              </a:rPr>
              <a:t>possibilities. </a:t>
            </a:r>
          </a:p>
          <a:p>
            <a:r>
              <a:rPr lang="it-IT" sz="1800" b="1" dirty="0">
                <a:latin typeface="+mj-lt"/>
              </a:rPr>
              <a:t>WHERE &amp; WHEN? </a:t>
            </a:r>
            <a:r>
              <a:rPr lang="it-IT" sz="1800" dirty="0">
                <a:latin typeface="+mj-lt"/>
              </a:rPr>
              <a:t>Sweden, </a:t>
            </a:r>
            <a:r>
              <a:rPr lang="it-IT" sz="1800" dirty="0" smtClean="0">
                <a:latin typeface="+mj-lt"/>
              </a:rPr>
              <a:t>Poland &amp; Demanrk</a:t>
            </a:r>
            <a:endParaRPr lang="it-IT" sz="1800" dirty="0">
              <a:latin typeface="+mj-lt"/>
            </a:endParaRPr>
          </a:p>
          <a:p>
            <a:pPr algn="just"/>
            <a:r>
              <a:rPr lang="it-IT" sz="1800" b="1" dirty="0">
                <a:latin typeface="+mj-lt"/>
              </a:rPr>
              <a:t>WHY? 		</a:t>
            </a:r>
            <a:r>
              <a:rPr lang="it-IT" sz="1800" dirty="0">
                <a:latin typeface="+mj-lt"/>
              </a:rPr>
              <a:t>T</a:t>
            </a:r>
            <a:r>
              <a:rPr lang="en-US" sz="1800" dirty="0">
                <a:latin typeface="+mj-lt"/>
              </a:rPr>
              <a:t>he participation in cross border workshops with PA panels will provide beneficiaries with 		relevant information in a specific thematic area for the preparation of future project 			applications.  </a:t>
            </a:r>
          </a:p>
          <a:p>
            <a:pPr algn="just"/>
            <a:r>
              <a:rPr lang="en-US" sz="1800" dirty="0">
                <a:latin typeface="+mj-lt"/>
              </a:rPr>
              <a:t>First CBC Conference: 18</a:t>
            </a:r>
            <a:r>
              <a:rPr lang="en-US" sz="1800" baseline="30000" dirty="0">
                <a:latin typeface="+mj-lt"/>
              </a:rPr>
              <a:t>th</a:t>
            </a:r>
            <a:r>
              <a:rPr lang="en-US" sz="1800" dirty="0">
                <a:latin typeface="+mj-lt"/>
              </a:rPr>
              <a:t>-19</a:t>
            </a:r>
            <a:r>
              <a:rPr lang="en-US" sz="1800" baseline="30000" dirty="0">
                <a:latin typeface="+mj-lt"/>
              </a:rPr>
              <a:t>th</a:t>
            </a:r>
            <a:r>
              <a:rPr lang="en-US" sz="1800" dirty="0">
                <a:latin typeface="+mj-lt"/>
              </a:rPr>
              <a:t> September in Kalmar (</a:t>
            </a:r>
            <a:r>
              <a:rPr lang="en-US" sz="1800" dirty="0" smtClean="0">
                <a:latin typeface="+mj-lt"/>
              </a:rPr>
              <a:t>Sweden): Topic: </a:t>
            </a:r>
            <a:r>
              <a:rPr lang="en-US" sz="1800" b="1" dirty="0" smtClean="0">
                <a:latin typeface="+mj-lt"/>
              </a:rPr>
              <a:t>Bio-Economy</a:t>
            </a:r>
          </a:p>
          <a:p>
            <a:pPr algn="just"/>
            <a:r>
              <a:rPr lang="en-US" sz="1800" i="1" dirty="0" smtClean="0"/>
              <a:t>Gdansk </a:t>
            </a:r>
            <a:r>
              <a:rPr lang="en-US" sz="1800" i="1" dirty="0"/>
              <a:t>(PL), end of </a:t>
            </a:r>
            <a:r>
              <a:rPr lang="en-US" sz="1800" i="1" dirty="0" smtClean="0"/>
              <a:t>October. </a:t>
            </a:r>
            <a:r>
              <a:rPr lang="en-US" sz="1800" dirty="0" smtClean="0"/>
              <a:t>Topics</a:t>
            </a:r>
            <a:r>
              <a:rPr lang="en-US" sz="1800" dirty="0"/>
              <a:t>: </a:t>
            </a:r>
            <a:r>
              <a:rPr lang="en-US" sz="1800" dirty="0">
                <a:effectLst>
                  <a:outerShdw blurRad="38100" dist="38100" dir="2700000" algn="tl">
                    <a:srgbClr val="000000">
                      <a:alpha val="43137"/>
                    </a:srgbClr>
                  </a:outerShdw>
                </a:effectLst>
              </a:rPr>
              <a:t>Energy; Urban </a:t>
            </a:r>
            <a:r>
              <a:rPr lang="en-US" sz="1800" dirty="0" smtClean="0">
                <a:effectLst>
                  <a:outerShdw blurRad="38100" dist="38100" dir="2700000" algn="tl">
                    <a:srgbClr val="000000">
                      <a:alpha val="43137"/>
                    </a:srgbClr>
                  </a:outerShdw>
                </a:effectLst>
              </a:rPr>
              <a:t>Mobility</a:t>
            </a:r>
          </a:p>
          <a:p>
            <a:pPr algn="just"/>
            <a:r>
              <a:rPr lang="en-US" sz="1800" i="1" dirty="0" smtClean="0"/>
              <a:t>Denmark, November. </a:t>
            </a:r>
            <a:r>
              <a:rPr lang="en-US" sz="1800" dirty="0" smtClean="0"/>
              <a:t>Topic</a:t>
            </a:r>
            <a:r>
              <a:rPr lang="en-US" sz="1800" dirty="0"/>
              <a:t>: </a:t>
            </a:r>
            <a:r>
              <a:rPr lang="en-US" sz="1800" dirty="0">
                <a:effectLst>
                  <a:outerShdw blurRad="38100" dist="38100" dir="2700000" algn="tl">
                    <a:srgbClr val="000000">
                      <a:alpha val="43137"/>
                    </a:srgbClr>
                  </a:outerShdw>
                </a:effectLst>
              </a:rPr>
              <a:t>Tourism</a:t>
            </a:r>
            <a:endParaRPr lang="it-IT" sz="1800" dirty="0">
              <a:latin typeface="+mj-lt"/>
            </a:endParaRPr>
          </a:p>
          <a:p>
            <a:endParaRPr lang="it-IT" dirty="0"/>
          </a:p>
        </p:txBody>
      </p:sp>
      <p:sp>
        <p:nvSpPr>
          <p:cNvPr id="3" name="Titolo 2">
            <a:extLst>
              <a:ext uri="{FF2B5EF4-FFF2-40B4-BE49-F238E27FC236}">
                <a16:creationId xmlns:a16="http://schemas.microsoft.com/office/drawing/2014/main" id="{CFC10B92-32C4-4613-A88D-1357B3BC8D96}"/>
              </a:ext>
            </a:extLst>
          </p:cNvPr>
          <p:cNvSpPr>
            <a:spLocks noGrp="1"/>
          </p:cNvSpPr>
          <p:nvPr>
            <p:ph type="title"/>
          </p:nvPr>
        </p:nvSpPr>
        <p:spPr>
          <a:xfrm>
            <a:off x="452119" y="267543"/>
            <a:ext cx="10772776" cy="570940"/>
          </a:xfrm>
        </p:spPr>
        <p:txBody>
          <a:bodyPr/>
          <a:lstStyle/>
          <a:p>
            <a:r>
              <a:rPr lang="it-IT" dirty="0">
                <a:latin typeface="+mj-lt"/>
              </a:rPr>
              <a:t>WHAT DO WE OFFER?</a:t>
            </a:r>
          </a:p>
        </p:txBody>
      </p:sp>
    </p:spTree>
    <p:extLst>
      <p:ext uri="{BB962C8B-B14F-4D97-AF65-F5344CB8AC3E}">
        <p14:creationId xmlns:p14="http://schemas.microsoft.com/office/powerpoint/2010/main" val="135344533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contenuto 1">
            <a:extLst>
              <a:ext uri="{FF2B5EF4-FFF2-40B4-BE49-F238E27FC236}">
                <a16:creationId xmlns:a16="http://schemas.microsoft.com/office/drawing/2014/main" id="{C2A2AC50-F512-4AC2-B648-582E859D2C5F}"/>
              </a:ext>
            </a:extLst>
          </p:cNvPr>
          <p:cNvSpPr>
            <a:spLocks noGrp="1"/>
          </p:cNvSpPr>
          <p:nvPr>
            <p:ph sz="quarter" idx="10"/>
          </p:nvPr>
        </p:nvSpPr>
        <p:spPr>
          <a:xfrm>
            <a:off x="685800" y="1123953"/>
            <a:ext cx="10772775" cy="4665381"/>
          </a:xfrm>
        </p:spPr>
        <p:txBody>
          <a:bodyPr/>
          <a:lstStyle/>
          <a:p>
            <a:pPr marL="0" indent="0" algn="ctr">
              <a:buNone/>
            </a:pPr>
            <a:endParaRPr lang="it-IT" sz="2400" b="1" dirty="0">
              <a:solidFill>
                <a:srgbClr val="174193"/>
              </a:solidFill>
              <a:latin typeface="+mj-lt"/>
            </a:endParaRPr>
          </a:p>
          <a:p>
            <a:pPr marL="0" indent="0" algn="ctr">
              <a:buNone/>
            </a:pPr>
            <a:r>
              <a:rPr lang="it-IT" sz="2400" b="1" dirty="0">
                <a:solidFill>
                  <a:srgbClr val="174193"/>
                </a:solidFill>
                <a:latin typeface="+mj-lt"/>
              </a:rPr>
              <a:t>NATIONAL TRAININGS</a:t>
            </a:r>
          </a:p>
          <a:p>
            <a:pPr marL="0" indent="0" algn="just">
              <a:buNone/>
            </a:pPr>
            <a:endParaRPr lang="it-IT" sz="1800" b="1" dirty="0">
              <a:latin typeface="+mj-lt"/>
            </a:endParaRPr>
          </a:p>
          <a:p>
            <a:pPr marL="0" indent="0" algn="just">
              <a:buNone/>
            </a:pPr>
            <a:r>
              <a:rPr lang="it-IT" sz="1800" b="1" dirty="0">
                <a:latin typeface="+mj-lt"/>
              </a:rPr>
              <a:t>WHO?	</a:t>
            </a:r>
            <a:r>
              <a:rPr lang="it-IT" sz="1800" dirty="0">
                <a:latin typeface="+mj-lt"/>
              </a:rPr>
              <a:t>	 All </a:t>
            </a:r>
            <a:r>
              <a:rPr lang="it-IT" sz="1800" dirty="0" smtClean="0">
                <a:latin typeface="+mj-lt"/>
              </a:rPr>
              <a:t>beneficiaries (Newcomers</a:t>
            </a:r>
            <a:r>
              <a:rPr lang="it-IT" sz="1800" dirty="0">
                <a:latin typeface="+mj-lt"/>
              </a:rPr>
              <a:t>, Intermediates, Experts) with different approaches, contents, </a:t>
            </a:r>
            <a:r>
              <a:rPr lang="it-IT" sz="1800" dirty="0" smtClean="0">
                <a:latin typeface="+mj-lt"/>
              </a:rPr>
              <a:t>		focus according </a:t>
            </a:r>
            <a:r>
              <a:rPr lang="it-IT" sz="1800" dirty="0">
                <a:latin typeface="+mj-lt"/>
              </a:rPr>
              <a:t>to their level of experience in cross-border cooperation.</a:t>
            </a:r>
          </a:p>
          <a:p>
            <a:pPr marL="0" indent="0" algn="just">
              <a:buNone/>
            </a:pPr>
            <a:r>
              <a:rPr lang="it-IT" sz="1800" b="1" dirty="0">
                <a:latin typeface="+mj-lt"/>
              </a:rPr>
              <a:t>WHAT?</a:t>
            </a:r>
            <a:r>
              <a:rPr lang="en-US" sz="1800" b="1" dirty="0">
                <a:latin typeface="+mj-lt"/>
              </a:rPr>
              <a:t> </a:t>
            </a:r>
            <a:r>
              <a:rPr lang="en-US" sz="1800" dirty="0">
                <a:latin typeface="+mj-lt"/>
              </a:rPr>
              <a:t>		Trainings will be organized in the manner to respond to the specific requirements, problems 		and barriers  in every region covered. Trainings will be held in national languages, in groups of 		15 to 25 people.</a:t>
            </a:r>
            <a:endParaRPr lang="it-IT" sz="1800" dirty="0">
              <a:latin typeface="+mj-lt"/>
            </a:endParaRPr>
          </a:p>
          <a:p>
            <a:pPr marL="0" indent="0" algn="just">
              <a:buNone/>
            </a:pPr>
            <a:r>
              <a:rPr lang="it-IT" sz="1800" b="1" dirty="0">
                <a:latin typeface="+mj-lt"/>
              </a:rPr>
              <a:t>WHERE &amp; WHEN? </a:t>
            </a:r>
            <a:r>
              <a:rPr lang="it-IT" sz="1800" dirty="0">
                <a:latin typeface="+mj-lt"/>
              </a:rPr>
              <a:t>	Poland, Lithuania, </a:t>
            </a:r>
            <a:r>
              <a:rPr lang="it-IT" sz="1800" dirty="0" err="1">
                <a:latin typeface="+mj-lt"/>
              </a:rPr>
              <a:t>Denmark</a:t>
            </a:r>
            <a:r>
              <a:rPr lang="it-IT" sz="1800" dirty="0">
                <a:latin typeface="+mj-lt"/>
              </a:rPr>
              <a:t>, </a:t>
            </a:r>
            <a:r>
              <a:rPr lang="it-IT" sz="1800" dirty="0" err="1">
                <a:latin typeface="+mj-lt"/>
              </a:rPr>
              <a:t>Sweden</a:t>
            </a:r>
            <a:r>
              <a:rPr lang="it-IT" sz="1800" dirty="0">
                <a:latin typeface="+mj-lt"/>
              </a:rPr>
              <a:t> </a:t>
            </a:r>
          </a:p>
          <a:p>
            <a:pPr marL="0" indent="0" algn="just">
              <a:buNone/>
            </a:pPr>
            <a:r>
              <a:rPr lang="it-IT" sz="1800" b="1" dirty="0">
                <a:latin typeface="+mj-lt"/>
              </a:rPr>
              <a:t>WHY? </a:t>
            </a:r>
            <a:r>
              <a:rPr lang="it-IT" sz="1800" dirty="0">
                <a:latin typeface="+mj-lt"/>
              </a:rPr>
              <a:t>		</a:t>
            </a:r>
            <a:r>
              <a:rPr lang="en-US" sz="1800" dirty="0">
                <a:latin typeface="+mj-lt"/>
              </a:rPr>
              <a:t>The objective is to train potential project developers with the strong focus on “newcomers” 		and support them in project development. </a:t>
            </a:r>
          </a:p>
          <a:p>
            <a:pPr marL="0" indent="0">
              <a:buNone/>
            </a:pPr>
            <a:endParaRPr lang="it-IT" dirty="0"/>
          </a:p>
        </p:txBody>
      </p:sp>
      <p:sp>
        <p:nvSpPr>
          <p:cNvPr id="3" name="Titolo 2">
            <a:extLst>
              <a:ext uri="{FF2B5EF4-FFF2-40B4-BE49-F238E27FC236}">
                <a16:creationId xmlns:a16="http://schemas.microsoft.com/office/drawing/2014/main" id="{0CF493E6-CEBA-46F7-83CF-3BB1E3E7D1AC}"/>
              </a:ext>
            </a:extLst>
          </p:cNvPr>
          <p:cNvSpPr>
            <a:spLocks noGrp="1"/>
          </p:cNvSpPr>
          <p:nvPr>
            <p:ph type="title"/>
          </p:nvPr>
        </p:nvSpPr>
        <p:spPr/>
        <p:txBody>
          <a:bodyPr/>
          <a:lstStyle/>
          <a:p>
            <a:pPr algn="ctr"/>
            <a:r>
              <a:rPr lang="it-IT" dirty="0">
                <a:latin typeface="+mj-lt"/>
              </a:rPr>
              <a:t>WHAT’S NEXT?</a:t>
            </a:r>
          </a:p>
        </p:txBody>
      </p:sp>
    </p:spTree>
    <p:extLst>
      <p:ext uri="{BB962C8B-B14F-4D97-AF65-F5344CB8AC3E}">
        <p14:creationId xmlns:p14="http://schemas.microsoft.com/office/powerpoint/2010/main" val="171905833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contenuto 1">
            <a:extLst>
              <a:ext uri="{FF2B5EF4-FFF2-40B4-BE49-F238E27FC236}">
                <a16:creationId xmlns:a16="http://schemas.microsoft.com/office/drawing/2014/main" id="{C2A2AC50-F512-4AC2-B648-582E859D2C5F}"/>
              </a:ext>
            </a:extLst>
          </p:cNvPr>
          <p:cNvSpPr>
            <a:spLocks noGrp="1"/>
          </p:cNvSpPr>
          <p:nvPr>
            <p:ph sz="quarter" idx="10"/>
          </p:nvPr>
        </p:nvSpPr>
        <p:spPr>
          <a:xfrm>
            <a:off x="685800" y="1123953"/>
            <a:ext cx="10772775" cy="4665381"/>
          </a:xfrm>
        </p:spPr>
        <p:txBody>
          <a:bodyPr/>
          <a:lstStyle/>
          <a:p>
            <a:pPr marL="0" indent="0" algn="ctr">
              <a:buNone/>
            </a:pPr>
            <a:endParaRPr lang="it-IT" sz="2400" b="1" dirty="0">
              <a:solidFill>
                <a:srgbClr val="174193"/>
              </a:solidFill>
              <a:latin typeface="+mj-lt"/>
            </a:endParaRPr>
          </a:p>
          <a:p>
            <a:pPr marL="0" indent="0" algn="ctr">
              <a:buNone/>
            </a:pPr>
            <a:r>
              <a:rPr lang="it-IT" sz="2400" b="1" dirty="0">
                <a:solidFill>
                  <a:srgbClr val="174193"/>
                </a:solidFill>
                <a:latin typeface="+mj-lt"/>
              </a:rPr>
              <a:t>SUCCESS STORIES BOOK </a:t>
            </a:r>
          </a:p>
          <a:p>
            <a:pPr marL="0" indent="0" algn="just">
              <a:buNone/>
            </a:pPr>
            <a:endParaRPr lang="it-IT" sz="1800" b="1" dirty="0">
              <a:latin typeface="+mj-lt"/>
            </a:endParaRPr>
          </a:p>
          <a:p>
            <a:pPr marL="0" indent="0" algn="just">
              <a:buNone/>
            </a:pPr>
            <a:r>
              <a:rPr lang="it-IT" sz="1800" b="1" dirty="0">
                <a:latin typeface="+mj-lt"/>
              </a:rPr>
              <a:t>	</a:t>
            </a:r>
            <a:r>
              <a:rPr lang="it-IT" sz="1800" dirty="0">
                <a:latin typeface="+mj-lt"/>
              </a:rPr>
              <a:t>	</a:t>
            </a:r>
            <a:endParaRPr lang="it-IT" dirty="0"/>
          </a:p>
        </p:txBody>
      </p:sp>
      <p:sp>
        <p:nvSpPr>
          <p:cNvPr id="3" name="Titolo 2">
            <a:extLst>
              <a:ext uri="{FF2B5EF4-FFF2-40B4-BE49-F238E27FC236}">
                <a16:creationId xmlns:a16="http://schemas.microsoft.com/office/drawing/2014/main" id="{0CF493E6-CEBA-46F7-83CF-3BB1E3E7D1AC}"/>
              </a:ext>
            </a:extLst>
          </p:cNvPr>
          <p:cNvSpPr>
            <a:spLocks noGrp="1"/>
          </p:cNvSpPr>
          <p:nvPr>
            <p:ph type="title"/>
          </p:nvPr>
        </p:nvSpPr>
        <p:spPr/>
        <p:txBody>
          <a:bodyPr/>
          <a:lstStyle/>
          <a:p>
            <a:pPr algn="ctr"/>
            <a:r>
              <a:rPr lang="it-IT" dirty="0" err="1">
                <a:latin typeface="+mj-lt"/>
              </a:rPr>
              <a:t>WHAT’s</a:t>
            </a:r>
            <a:r>
              <a:rPr lang="it-IT" dirty="0">
                <a:latin typeface="+mj-lt"/>
              </a:rPr>
              <a:t> NEXT?</a:t>
            </a:r>
          </a:p>
        </p:txBody>
      </p:sp>
      <p:pic>
        <p:nvPicPr>
          <p:cNvPr id="5" name="Immagine 4">
            <a:extLst>
              <a:ext uri="{FF2B5EF4-FFF2-40B4-BE49-F238E27FC236}">
                <a16:creationId xmlns:a16="http://schemas.microsoft.com/office/drawing/2014/main" id="{971050C3-CEAE-46D9-827F-D00F875D318D}"/>
              </a:ext>
            </a:extLst>
          </p:cNvPr>
          <p:cNvPicPr>
            <a:picLocks noChangeAspect="1"/>
          </p:cNvPicPr>
          <p:nvPr/>
        </p:nvPicPr>
        <p:blipFill>
          <a:blip r:embed="rId2"/>
          <a:stretch>
            <a:fillRect/>
          </a:stretch>
        </p:blipFill>
        <p:spPr>
          <a:xfrm>
            <a:off x="3233755" y="2110486"/>
            <a:ext cx="5724489" cy="3792474"/>
          </a:xfrm>
          <a:prstGeom prst="rect">
            <a:avLst/>
          </a:prstGeom>
        </p:spPr>
      </p:pic>
    </p:spTree>
    <p:extLst>
      <p:ext uri="{BB962C8B-B14F-4D97-AF65-F5344CB8AC3E}">
        <p14:creationId xmlns:p14="http://schemas.microsoft.com/office/powerpoint/2010/main" val="188964474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contenuto 1">
            <a:extLst>
              <a:ext uri="{FF2B5EF4-FFF2-40B4-BE49-F238E27FC236}">
                <a16:creationId xmlns:a16="http://schemas.microsoft.com/office/drawing/2014/main" id="{ADECAEB6-AD6B-408A-A76D-70F235D4B2C1}"/>
              </a:ext>
            </a:extLst>
          </p:cNvPr>
          <p:cNvSpPr>
            <a:spLocks noGrp="1"/>
          </p:cNvSpPr>
          <p:nvPr>
            <p:ph sz="quarter" idx="10"/>
          </p:nvPr>
        </p:nvSpPr>
        <p:spPr>
          <a:xfrm>
            <a:off x="685800" y="1123953"/>
            <a:ext cx="10772775" cy="4665381"/>
          </a:xfrm>
        </p:spPr>
        <p:txBody>
          <a:bodyPr/>
          <a:lstStyle/>
          <a:p>
            <a:pPr marL="457200" lvl="0" indent="-457200" eaLnBrk="0" fontAlgn="base" hangingPunct="0">
              <a:lnSpc>
                <a:spcPct val="100000"/>
              </a:lnSpc>
              <a:spcBef>
                <a:spcPct val="0"/>
              </a:spcBef>
              <a:spcAft>
                <a:spcPct val="0"/>
              </a:spcAft>
              <a:buFont typeface="+mj-lt"/>
              <a:buAutoNum type="arabicParenR"/>
            </a:pPr>
            <a:r>
              <a:rPr lang="it-IT" sz="2400" b="1" dirty="0" smtClean="0">
                <a:solidFill>
                  <a:srgbClr val="174193"/>
                </a:solidFill>
                <a:latin typeface="+mj-lt"/>
              </a:rPr>
              <a:t>Renewable / Sustainable Energy</a:t>
            </a:r>
            <a:endParaRPr lang="it-IT" sz="2400" b="1" dirty="0">
              <a:solidFill>
                <a:srgbClr val="174193"/>
              </a:solidFill>
              <a:latin typeface="+mj-lt"/>
            </a:endParaRPr>
          </a:p>
          <a:p>
            <a:pPr marL="457200" lvl="0" indent="-457200" eaLnBrk="0" fontAlgn="base" hangingPunct="0">
              <a:lnSpc>
                <a:spcPct val="100000"/>
              </a:lnSpc>
              <a:spcBef>
                <a:spcPct val="0"/>
              </a:spcBef>
              <a:spcAft>
                <a:spcPct val="0"/>
              </a:spcAft>
              <a:buFont typeface="+mj-lt"/>
              <a:buAutoNum type="arabicParenR"/>
            </a:pPr>
            <a:endParaRPr lang="it-IT" sz="2400" b="1" dirty="0">
              <a:solidFill>
                <a:srgbClr val="174193"/>
              </a:solidFill>
              <a:latin typeface="+mj-lt"/>
            </a:endParaRPr>
          </a:p>
          <a:p>
            <a:pPr marL="457200" lvl="0" indent="-457200" eaLnBrk="0" fontAlgn="base" hangingPunct="0">
              <a:lnSpc>
                <a:spcPct val="100000"/>
              </a:lnSpc>
              <a:spcBef>
                <a:spcPct val="0"/>
              </a:spcBef>
              <a:spcAft>
                <a:spcPct val="0"/>
              </a:spcAft>
              <a:buFont typeface="+mj-lt"/>
              <a:buAutoNum type="arabicParenR"/>
            </a:pPr>
            <a:r>
              <a:rPr lang="it-IT" sz="2400" b="1" dirty="0">
                <a:solidFill>
                  <a:srgbClr val="174193"/>
                </a:solidFill>
                <a:latin typeface="+mj-lt"/>
              </a:rPr>
              <a:t>Cultural Cooperation</a:t>
            </a:r>
          </a:p>
          <a:p>
            <a:pPr marL="457200" lvl="0" indent="-457200" eaLnBrk="0" fontAlgn="base" hangingPunct="0">
              <a:lnSpc>
                <a:spcPct val="100000"/>
              </a:lnSpc>
              <a:spcBef>
                <a:spcPct val="0"/>
              </a:spcBef>
              <a:spcAft>
                <a:spcPct val="0"/>
              </a:spcAft>
              <a:buFont typeface="+mj-lt"/>
              <a:buAutoNum type="arabicParenR"/>
            </a:pPr>
            <a:endParaRPr lang="it-IT" sz="2400" b="1" dirty="0">
              <a:solidFill>
                <a:srgbClr val="174193"/>
              </a:solidFill>
              <a:latin typeface="+mj-lt"/>
            </a:endParaRPr>
          </a:p>
          <a:p>
            <a:pPr marL="457200" lvl="0" indent="-457200" eaLnBrk="0" fontAlgn="base" hangingPunct="0">
              <a:lnSpc>
                <a:spcPct val="100000"/>
              </a:lnSpc>
              <a:spcBef>
                <a:spcPct val="0"/>
              </a:spcBef>
              <a:spcAft>
                <a:spcPct val="0"/>
              </a:spcAft>
              <a:buFont typeface="+mj-lt"/>
              <a:buAutoNum type="arabicParenR"/>
            </a:pPr>
            <a:r>
              <a:rPr lang="it-IT" sz="2400" b="1" dirty="0">
                <a:solidFill>
                  <a:srgbClr val="174193"/>
                </a:solidFill>
                <a:latin typeface="+mj-lt"/>
              </a:rPr>
              <a:t>Educational </a:t>
            </a:r>
            <a:r>
              <a:rPr lang="it-IT" sz="2400" b="1" dirty="0" smtClean="0">
                <a:solidFill>
                  <a:srgbClr val="174193"/>
                </a:solidFill>
                <a:latin typeface="+mj-lt"/>
              </a:rPr>
              <a:t>Cooperation</a:t>
            </a:r>
          </a:p>
          <a:p>
            <a:pPr marL="0" lvl="0" indent="0" eaLnBrk="0" fontAlgn="base" hangingPunct="0">
              <a:lnSpc>
                <a:spcPct val="100000"/>
              </a:lnSpc>
              <a:spcBef>
                <a:spcPct val="0"/>
              </a:spcBef>
              <a:spcAft>
                <a:spcPct val="0"/>
              </a:spcAft>
              <a:buNone/>
            </a:pPr>
            <a:endParaRPr lang="it-IT" sz="1800" dirty="0" smtClean="0">
              <a:solidFill>
                <a:srgbClr val="174193"/>
              </a:solidFill>
              <a:latin typeface="+mj-lt"/>
            </a:endParaRPr>
          </a:p>
          <a:p>
            <a:pPr marL="0" lvl="0" indent="0" eaLnBrk="0" fontAlgn="base" hangingPunct="0">
              <a:lnSpc>
                <a:spcPct val="100000"/>
              </a:lnSpc>
              <a:spcBef>
                <a:spcPct val="0"/>
              </a:spcBef>
              <a:spcAft>
                <a:spcPct val="0"/>
              </a:spcAft>
              <a:buNone/>
            </a:pPr>
            <a:endParaRPr lang="it-IT" sz="1800" dirty="0">
              <a:solidFill>
                <a:srgbClr val="174193"/>
              </a:solidFill>
              <a:latin typeface="+mj-lt"/>
            </a:endParaRPr>
          </a:p>
          <a:p>
            <a:pPr marL="0" lvl="0" indent="0" eaLnBrk="0" fontAlgn="base" hangingPunct="0">
              <a:lnSpc>
                <a:spcPct val="100000"/>
              </a:lnSpc>
              <a:spcBef>
                <a:spcPct val="0"/>
              </a:spcBef>
              <a:spcAft>
                <a:spcPct val="0"/>
              </a:spcAft>
              <a:buNone/>
            </a:pPr>
            <a:r>
              <a:rPr lang="it-IT" sz="2400" b="1" u="sng" dirty="0" smtClean="0">
                <a:solidFill>
                  <a:srgbClr val="174193"/>
                </a:solidFill>
                <a:latin typeface="+mj-lt"/>
              </a:rPr>
              <a:t>The frame of the workshops</a:t>
            </a:r>
          </a:p>
          <a:p>
            <a:pPr marL="342900" lvl="0" indent="-342900" eaLnBrk="0" fontAlgn="base" hangingPunct="0">
              <a:lnSpc>
                <a:spcPct val="100000"/>
              </a:lnSpc>
              <a:spcBef>
                <a:spcPct val="0"/>
              </a:spcBef>
              <a:spcAft>
                <a:spcPct val="0"/>
              </a:spcAft>
              <a:buAutoNum type="arabicParenR"/>
            </a:pPr>
            <a:r>
              <a:rPr lang="it-IT" sz="2400" dirty="0" smtClean="0">
                <a:solidFill>
                  <a:srgbClr val="174193"/>
                </a:solidFill>
                <a:latin typeface="+mj-lt"/>
              </a:rPr>
              <a:t>Presentation of you and your organisation. </a:t>
            </a:r>
          </a:p>
          <a:p>
            <a:pPr lvl="1" eaLnBrk="0" fontAlgn="base" hangingPunct="0">
              <a:lnSpc>
                <a:spcPct val="100000"/>
              </a:lnSpc>
              <a:spcBef>
                <a:spcPct val="0"/>
              </a:spcBef>
              <a:spcAft>
                <a:spcPct val="0"/>
              </a:spcAft>
            </a:pPr>
            <a:r>
              <a:rPr lang="it-IT" sz="1800" dirty="0" smtClean="0">
                <a:solidFill>
                  <a:srgbClr val="174193"/>
                </a:solidFill>
                <a:latin typeface="+mj-lt"/>
              </a:rPr>
              <a:t>Are their any ideas/ intersts / priorities you want to focus on?</a:t>
            </a:r>
          </a:p>
          <a:p>
            <a:pPr marL="342900" lvl="0" indent="-342900" eaLnBrk="0" fontAlgn="base" hangingPunct="0">
              <a:lnSpc>
                <a:spcPct val="100000"/>
              </a:lnSpc>
              <a:spcBef>
                <a:spcPct val="0"/>
              </a:spcBef>
              <a:spcAft>
                <a:spcPct val="0"/>
              </a:spcAft>
              <a:buAutoNum type="arabicParenR"/>
            </a:pPr>
            <a:r>
              <a:rPr lang="it-IT" sz="2400" dirty="0" smtClean="0">
                <a:solidFill>
                  <a:srgbClr val="174193"/>
                </a:solidFill>
                <a:latin typeface="+mj-lt"/>
              </a:rPr>
              <a:t>Your experience in international cooperation or ecxpectations for internation cooperation</a:t>
            </a:r>
          </a:p>
          <a:p>
            <a:pPr marL="342900" lvl="0" indent="-342900" eaLnBrk="0" fontAlgn="base" hangingPunct="0">
              <a:lnSpc>
                <a:spcPct val="100000"/>
              </a:lnSpc>
              <a:spcBef>
                <a:spcPct val="0"/>
              </a:spcBef>
              <a:spcAft>
                <a:spcPct val="0"/>
              </a:spcAft>
              <a:buAutoNum type="arabicParenR"/>
            </a:pPr>
            <a:r>
              <a:rPr lang="it-IT" sz="2400" dirty="0" smtClean="0">
                <a:solidFill>
                  <a:srgbClr val="174193"/>
                </a:solidFill>
                <a:latin typeface="+mj-lt"/>
              </a:rPr>
              <a:t>Expectations to our Umbrella offers</a:t>
            </a:r>
          </a:p>
          <a:p>
            <a:pPr marL="0" lvl="0" indent="0" eaLnBrk="0" fontAlgn="base" hangingPunct="0">
              <a:lnSpc>
                <a:spcPct val="100000"/>
              </a:lnSpc>
              <a:spcBef>
                <a:spcPct val="0"/>
              </a:spcBef>
              <a:spcAft>
                <a:spcPct val="0"/>
              </a:spcAft>
              <a:buNone/>
            </a:pPr>
            <a:endParaRPr lang="it-IT" sz="1800" dirty="0" smtClean="0">
              <a:solidFill>
                <a:srgbClr val="174193"/>
              </a:solidFill>
              <a:latin typeface="+mj-lt"/>
            </a:endParaRPr>
          </a:p>
          <a:p>
            <a:pPr marL="0" lvl="0" indent="0" eaLnBrk="0" fontAlgn="base" hangingPunct="0">
              <a:lnSpc>
                <a:spcPct val="100000"/>
              </a:lnSpc>
              <a:spcBef>
                <a:spcPct val="0"/>
              </a:spcBef>
              <a:spcAft>
                <a:spcPct val="0"/>
              </a:spcAft>
              <a:buNone/>
            </a:pPr>
            <a:endParaRPr lang="it-IT" sz="1800" dirty="0" smtClean="0">
              <a:solidFill>
                <a:srgbClr val="174193"/>
              </a:solidFill>
              <a:latin typeface="+mj-lt"/>
            </a:endParaRPr>
          </a:p>
          <a:p>
            <a:pPr marL="0" lvl="0" indent="0" eaLnBrk="0" fontAlgn="base" hangingPunct="0">
              <a:lnSpc>
                <a:spcPct val="100000"/>
              </a:lnSpc>
              <a:spcBef>
                <a:spcPct val="0"/>
              </a:spcBef>
              <a:spcAft>
                <a:spcPct val="0"/>
              </a:spcAft>
              <a:buNone/>
            </a:pPr>
            <a:endParaRPr lang="it-IT" sz="1800" dirty="0">
              <a:solidFill>
                <a:srgbClr val="174193"/>
              </a:solidFill>
              <a:latin typeface="+mj-lt"/>
            </a:endParaRPr>
          </a:p>
          <a:p>
            <a:pPr marL="0" lvl="0" indent="0" algn="ctr" eaLnBrk="0" fontAlgn="base" hangingPunct="0">
              <a:lnSpc>
                <a:spcPct val="100000"/>
              </a:lnSpc>
              <a:spcBef>
                <a:spcPct val="0"/>
              </a:spcBef>
              <a:spcAft>
                <a:spcPct val="0"/>
              </a:spcAft>
              <a:buNone/>
            </a:pPr>
            <a:endParaRPr lang="it-IT" b="1" dirty="0">
              <a:latin typeface="+mj-lt"/>
            </a:endParaRPr>
          </a:p>
        </p:txBody>
      </p:sp>
      <p:sp>
        <p:nvSpPr>
          <p:cNvPr id="3" name="Titolo 2">
            <a:extLst>
              <a:ext uri="{FF2B5EF4-FFF2-40B4-BE49-F238E27FC236}">
                <a16:creationId xmlns:a16="http://schemas.microsoft.com/office/drawing/2014/main" id="{AB080A07-95A4-49DF-B429-8E487137B4B4}"/>
              </a:ext>
            </a:extLst>
          </p:cNvPr>
          <p:cNvSpPr>
            <a:spLocks noGrp="1"/>
          </p:cNvSpPr>
          <p:nvPr>
            <p:ph type="title"/>
          </p:nvPr>
        </p:nvSpPr>
        <p:spPr>
          <a:xfrm>
            <a:off x="685799" y="482114"/>
            <a:ext cx="10772776" cy="570940"/>
          </a:xfrm>
        </p:spPr>
        <p:txBody>
          <a:bodyPr/>
          <a:lstStyle/>
          <a:p>
            <a:pPr algn="ctr"/>
            <a:r>
              <a:rPr lang="it-IT" dirty="0" smtClean="0">
                <a:latin typeface="+mj-lt"/>
              </a:rPr>
              <a:t>WORKSHOP TOPICS</a:t>
            </a:r>
            <a:endParaRPr lang="it-IT" dirty="0">
              <a:latin typeface="+mj-lt"/>
            </a:endParaRPr>
          </a:p>
        </p:txBody>
      </p:sp>
    </p:spTree>
    <p:extLst>
      <p:ext uri="{BB962C8B-B14F-4D97-AF65-F5344CB8AC3E}">
        <p14:creationId xmlns:p14="http://schemas.microsoft.com/office/powerpoint/2010/main" val="1169884259"/>
      </p:ext>
    </p:extLst>
  </p:cSld>
  <p:clrMapOvr>
    <a:masterClrMapping/>
  </p:clrMapOvr>
</p:sld>
</file>

<file path=ppt/theme/theme1.xml><?xml version="1.0" encoding="utf-8"?>
<a:theme xmlns:a="http://schemas.openxmlformats.org/drawingml/2006/main" name="Motyw pakietu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Motyw pakietu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4939</TotalTime>
  <Words>177</Words>
  <Application>Microsoft Office PowerPoint</Application>
  <PresentationFormat>Widescreen</PresentationFormat>
  <Paragraphs>83</Paragraphs>
  <Slides>11</Slides>
  <Notes>1</Notes>
  <HiddenSlides>0</HiddenSlides>
  <MMClips>0</MMClips>
  <ScaleCrop>false</ScaleCrop>
  <HeadingPairs>
    <vt:vector size="6" baseType="variant">
      <vt:variant>
        <vt:lpstr>Benyttede skrifttyper</vt:lpstr>
      </vt:variant>
      <vt:variant>
        <vt:i4>5</vt:i4>
      </vt:variant>
      <vt:variant>
        <vt:lpstr>Tema</vt:lpstr>
      </vt:variant>
      <vt:variant>
        <vt:i4>1</vt:i4>
      </vt:variant>
      <vt:variant>
        <vt:lpstr>Slidetitler</vt:lpstr>
      </vt:variant>
      <vt:variant>
        <vt:i4>11</vt:i4>
      </vt:variant>
    </vt:vector>
  </HeadingPairs>
  <TitlesOfParts>
    <vt:vector size="17" baseType="lpstr">
      <vt:lpstr>Arial</vt:lpstr>
      <vt:lpstr>Calibri</vt:lpstr>
      <vt:lpstr>Calibri Light</vt:lpstr>
      <vt:lpstr>Lato</vt:lpstr>
      <vt:lpstr>Lato Heavy</vt:lpstr>
      <vt:lpstr>Motyw pakietu Office</vt:lpstr>
      <vt:lpstr>PowerPoint-præsentation</vt:lpstr>
      <vt:lpstr>UMBRELLA PARTNERSHIP</vt:lpstr>
      <vt:lpstr>WHY DO WE NEED THE UMBRELLA PROJECT? </vt:lpstr>
      <vt:lpstr>The project is directed to:</vt:lpstr>
      <vt:lpstr>WHAT DO WE OFFER?</vt:lpstr>
      <vt:lpstr>WHAT DO WE OFFER?</vt:lpstr>
      <vt:lpstr>WHAT DO WE OFFER?</vt:lpstr>
      <vt:lpstr>WHAT DO WE OFFER?</vt:lpstr>
      <vt:lpstr>WHAT’S NEXT?</vt:lpstr>
      <vt:lpstr>WHAT’s NEXT?</vt:lpstr>
      <vt:lpstr>WORKSHOP TOPICS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Prezentacja programu PowerPoint</dc:title>
  <dc:creator>Artur Zawiasinski</dc:creator>
  <cp:lastModifiedBy>Anna Topp Gustavsen</cp:lastModifiedBy>
  <cp:revision>158</cp:revision>
  <dcterms:created xsi:type="dcterms:W3CDTF">2017-10-18T08:40:48Z</dcterms:created>
  <dcterms:modified xsi:type="dcterms:W3CDTF">2019-05-22T12:21:15Z</dcterms:modified>
</cp:coreProperties>
</file>