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5" r:id="rId4"/>
    <p:sldId id="259" r:id="rId5"/>
    <p:sldId id="257" r:id="rId6"/>
    <p:sldId id="263" r:id="rId7"/>
    <p:sldId id="261" r:id="rId8"/>
    <p:sldId id="267" r:id="rId9"/>
    <p:sldId id="260" r:id="rId10"/>
    <p:sldId id="264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els Bjerring Hansen" initials="NBH" lastIdx="0" clrIdx="0">
    <p:extLst>
      <p:ext uri="{19B8F6BF-5375-455C-9EA6-DF929625EA0E}">
        <p15:presenceInfo xmlns:p15="http://schemas.microsoft.com/office/powerpoint/2012/main" userId="S-1-5-21-2163007665-2205806836-740828234-140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12939-A077-47D5-BAB3-03C21D282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6613F67-E994-4D1A-B016-7308BB209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E5460B-58C0-4327-9C1C-9C5A1BD7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41369D-FC0A-4F02-B632-778032B7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62D99A-9B18-4B5E-BF6A-5C02F37B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992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B9989-43A6-4737-9ACC-44C25EE2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8FAC4D-F2C3-4AC8-88D6-564A2EA58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67EC0A-77F4-49AA-8701-755B5473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2CF365-D389-4663-9B56-BBBA711D8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6A70B9-354E-4F78-829F-6C063694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87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90CB0-53FD-43C4-88CD-750846FF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A83E6D9-676C-4BFB-ADA7-4A62EA3B0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9F9EFE-648A-406A-A533-6F7E2935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5C1858-D120-4D4D-B881-E46CDA65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FF85854-B87F-45AB-A2EF-7D961AD2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1225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7EB8D0-5DCB-49F1-9ADB-E6C42CC4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1767A9-79AD-48E5-B040-EA53900D4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4C34C8A-A049-4279-AE5C-CCF2A1522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1B832B0-9FAC-4461-B7D1-2A66FFB9D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1BDAF9B-7DC0-42FA-AF28-06ECF36BE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B3EB6C-6B85-44B1-A40A-30B8085F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691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642BB-F0C8-4921-BA58-AC275E7D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91B188-E2F4-4467-95E2-3B152B743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97E061-5506-4DC5-949C-7CD7F428A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F2E7E63-CEE6-4761-8583-91AD6703B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6A9B460-0E19-4B13-8961-6DD103D37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228152B-8723-4D62-982C-F83FA279A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DD2DEC2-9C41-4846-9C21-B7E3B9D6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8026DF8-B4C4-430B-980F-B409A7D58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53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99FCD-6B9B-4D46-8119-FCF0D436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2BD83D-A9E0-4D48-A9E9-44465868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6BF349B-3C68-4E96-906C-5A4C3252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A02F04D-8711-41F3-B17C-C1C20F7F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1014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467E6D5-A051-4B13-BEF8-85298617B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7DF9D7F-C4E7-4981-975F-70D8BFDC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875EDD-2EEC-4CF3-BC4B-E8AE35F1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86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72F0E-551C-4954-A59F-71410F6E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2943FB-BB57-4730-A8B1-496C701C0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58D7E8-1646-4B8A-BB17-62C7786F8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C4FCC0-5519-4BDE-8AB7-8500408B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666B7B-34C0-4F5A-97D6-5E3B229EB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5022E6-6D07-4B30-BD33-C8B6B9134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744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58FD4F-D6BA-494F-99B1-35C3D5FC6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02B06E7-5CB8-4986-8EAD-3D1D761EE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9EA209-8D56-4363-B31D-7AE06F516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31919C-73FD-42DC-911C-33CC2BEC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8091DC5-26A7-4D2A-8283-F02A07F4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705568-7D23-419B-9046-D68EE02D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05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A2045-E369-4CE0-99FD-EFC3EB93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9917AF2-4D11-4BFE-929A-27BEAA1B5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8600DE-6D5A-49B5-9DD3-D469CAC8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F4664C-8092-4C53-9208-B3444820D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5319BB-ABCC-4565-946D-1302D4C7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265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55E8C50-203B-4A6C-82BF-CFC17E4FB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DB8B96A-9EDE-4ED2-9002-0F7533CC2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3B009A-0E9E-472F-B9D1-986FB4589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7CBD73-0B91-4E71-A1B6-F68BACBF5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AAEC28-3C3C-483B-A0AE-00E622B5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494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D311DDB-4F6A-4539-B9AB-7EA3B6ACE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4073D1-2706-450D-AA06-495C173BB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EDA139-C927-4C6C-A18D-253F7D8AF6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0C2C6-220E-437C-B631-34B0FBB3FD75}" type="datetimeFigureOut">
              <a:rPr lang="da-DK" smtClean="0"/>
              <a:t>08-05-2019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76F97A-33AF-43F6-9E2B-0C3779A93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BA6872-6A19-4978-BFDA-7E91FC178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4CA2D-BA37-410D-8B1A-076B272242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39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sites/info/files/file_import/2019-european-semester-country-report-denmark_en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69B7F-B702-4149-B9D5-52769EB0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12" y="365125"/>
            <a:ext cx="10372288" cy="7033965"/>
          </a:xfrm>
        </p:spPr>
        <p:txBody>
          <a:bodyPr/>
          <a:lstStyle/>
          <a:p>
            <a:pPr algn="ctr"/>
            <a:r>
              <a:rPr lang="da-DK" dirty="0"/>
              <a:t>Interreg-programmer efter 2020</a:t>
            </a:r>
            <a:br>
              <a:rPr lang="da-DK" dirty="0"/>
            </a:br>
            <a:r>
              <a:rPr lang="da-DK" dirty="0"/>
              <a:t>Sorø den 9. maj 2019</a:t>
            </a:r>
            <a:br>
              <a:rPr lang="da-DK" dirty="0"/>
            </a:br>
            <a:br>
              <a:rPr lang="da-DK" dirty="0"/>
            </a:br>
            <a:r>
              <a:rPr lang="da-DK" dirty="0"/>
              <a:t>Niels Bjerring Hansen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555B72-150F-482D-9CD9-98C8F7DDF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199" y="4322529"/>
            <a:ext cx="9857763" cy="113251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26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49364-0ED7-4C18-AE36-EC509B45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154"/>
            <a:ext cx="10515600" cy="619534"/>
          </a:xfrm>
        </p:spPr>
        <p:txBody>
          <a:bodyPr>
            <a:normAutofit fontScale="90000"/>
          </a:bodyPr>
          <a:lstStyle/>
          <a:p>
            <a:r>
              <a:rPr lang="da-DK" dirty="0" err="1"/>
              <a:t>Commission</a:t>
            </a:r>
            <a:r>
              <a:rPr lang="da-DK" dirty="0"/>
              <a:t> </a:t>
            </a:r>
            <a:r>
              <a:rPr lang="da-DK" dirty="0" err="1"/>
              <a:t>proposal</a:t>
            </a:r>
            <a:r>
              <a:rPr lang="da-DK" dirty="0"/>
              <a:t> for an Interreg-</a:t>
            </a:r>
            <a:r>
              <a:rPr lang="da-DK" dirty="0" err="1"/>
              <a:t>regulation</a:t>
            </a:r>
            <a:r>
              <a:rPr lang="da-DK" dirty="0"/>
              <a:t> (</a:t>
            </a:r>
            <a:r>
              <a:rPr lang="da-DK" dirty="0" err="1"/>
              <a:t>artikles</a:t>
            </a:r>
            <a:r>
              <a:rPr lang="da-DK" dirty="0"/>
              <a:t> 3, 4 og 9)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624CD9-4567-4482-972C-A23F881F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Component 1: Grænseoverskridende samarbejde (internt og eksternt)</a:t>
            </a:r>
          </a:p>
          <a:p>
            <a:pPr marL="0" indent="0">
              <a:buNone/>
            </a:pPr>
            <a:r>
              <a:rPr lang="da-DK" dirty="0"/>
              <a:t>   (geografi: NUTS 3 ved interne og eksterne grænser) – beløbsforslag: 4,44 BEUR</a:t>
            </a:r>
          </a:p>
          <a:p>
            <a:r>
              <a:rPr lang="da-DK" dirty="0"/>
              <a:t>Component 2: Tværnationalt og maritimt samarbejde</a:t>
            </a:r>
          </a:p>
          <a:p>
            <a:pPr marL="0" indent="0">
              <a:buNone/>
            </a:pPr>
            <a:r>
              <a:rPr lang="da-DK" dirty="0"/>
              <a:t>   (geografi: NUTS 2 – funktionelle områder) – beløbsforslag: 1,46+1,19 BEUR</a:t>
            </a:r>
          </a:p>
          <a:p>
            <a:r>
              <a:rPr lang="da-DK" dirty="0"/>
              <a:t>Component 3: Yderste periferis samarbejde</a:t>
            </a:r>
          </a:p>
          <a:p>
            <a:pPr marL="0" indent="0">
              <a:buNone/>
            </a:pPr>
            <a:r>
              <a:rPr lang="da-DK" dirty="0"/>
              <a:t>   (geografi: defineret i artikel 349 i Traktaterne) – beløbsforslag: 0,27 BEUR</a:t>
            </a:r>
          </a:p>
          <a:p>
            <a:r>
              <a:rPr lang="da-DK" dirty="0" err="1"/>
              <a:t>Comonent</a:t>
            </a:r>
            <a:r>
              <a:rPr lang="da-DK" dirty="0"/>
              <a:t> 4: Interregionalt samarbejde			</a:t>
            </a:r>
          </a:p>
          <a:p>
            <a:pPr marL="0" indent="0">
              <a:buNone/>
            </a:pPr>
            <a:r>
              <a:rPr lang="da-DK" dirty="0"/>
              <a:t>   (geografi: hele EU) – beløbsforslag: 0,10 BEUR		</a:t>
            </a:r>
          </a:p>
          <a:p>
            <a:r>
              <a:rPr lang="da-DK" dirty="0"/>
              <a:t>Component 5: Interregionale innovationsinvesteringer	</a:t>
            </a:r>
          </a:p>
          <a:p>
            <a:pPr marL="0" indent="0">
              <a:buNone/>
            </a:pPr>
            <a:r>
              <a:rPr lang="da-DK" dirty="0"/>
              <a:t>   (geografi: hele EU) – beløbsforslag: 0,97 BEUR		</a:t>
            </a:r>
          </a:p>
          <a:p>
            <a:pPr marL="0" indent="0">
              <a:buNone/>
            </a:pPr>
            <a:r>
              <a:rPr lang="da-DK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19900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740DE2-AB64-4D2F-B678-0FB35FA1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2014-2020 overfor 2021-2027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6CBBAE-6BBA-4EAB-AF7A-2368B5628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	2014-2020:					2021-2027:</a:t>
            </a:r>
          </a:p>
          <a:p>
            <a:pPr>
              <a:buFontTx/>
              <a:buChar char="-"/>
            </a:pPr>
            <a:r>
              <a:rPr lang="da-DK" dirty="0"/>
              <a:t>Grænseoverskridende	6,63 BEUR		5,63 BEUR	</a:t>
            </a:r>
          </a:p>
          <a:p>
            <a:pPr>
              <a:buFontTx/>
              <a:buChar char="-"/>
            </a:pPr>
            <a:r>
              <a:rPr lang="da-DK" dirty="0"/>
              <a:t>Tværnationale		1,82 BEUR		1,46 BEUR</a:t>
            </a:r>
          </a:p>
          <a:p>
            <a:pPr>
              <a:buFontTx/>
              <a:buChar char="-"/>
            </a:pPr>
            <a:r>
              <a:rPr lang="da-DK" dirty="0"/>
              <a:t>Interregionale		0,50 BEUR		0,10 BEUR (1,07 BEUR)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 Totalbeløb til Interreg:	8,95 BEUR		 8,43 BEUR</a:t>
            </a:r>
          </a:p>
        </p:txBody>
      </p:sp>
    </p:spTree>
    <p:extLst>
      <p:ext uri="{BB962C8B-B14F-4D97-AF65-F5344CB8AC3E}">
        <p14:creationId xmlns:p14="http://schemas.microsoft.com/office/powerpoint/2010/main" val="295290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06ED5-64A9-4419-99B7-DE22FEA2B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365124"/>
            <a:ext cx="10515600" cy="393701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Grænseoverskridende programmer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063DAF-FE5E-46D4-BC54-54777C10C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407" y="2324389"/>
            <a:ext cx="5739349" cy="3733101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0AA02562-D7A8-4B21-A3FA-827C17DFC6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052736"/>
              </p:ext>
            </p:extLst>
          </p:nvPr>
        </p:nvGraphicFramePr>
        <p:xfrm>
          <a:off x="2893407" y="1022250"/>
          <a:ext cx="6470257" cy="597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r:id="rId3" imgW="22707600" imgH="32108702" progId="AcroExch.Document.DC">
                  <p:embed/>
                </p:oleObj>
              </mc:Choice>
              <mc:Fallback>
                <p:oleObj name="Acrobat Document" r:id="rId3" imgW="22707600" imgH="3210870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3407" y="1022250"/>
                        <a:ext cx="6470257" cy="597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5391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b/DK_Regions_and_Provinces.JPG">
            <a:extLst>
              <a:ext uri="{FF2B5EF4-FFF2-40B4-BE49-F238E27FC236}">
                <a16:creationId xmlns:a16="http://schemas.microsoft.com/office/drawing/2014/main" id="{259CD607-BA4E-4ECF-99C9-1C296860E1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46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A6EDE-87CD-4D8B-B67D-395F09976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Policy </a:t>
            </a:r>
            <a:r>
              <a:rPr lang="da-DK" dirty="0" err="1"/>
              <a:t>objectives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D57030-35AC-4208-937E-134A42FFD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(a) a smarter Europe by promoting innovative and smart economic transformation; </a:t>
            </a:r>
          </a:p>
          <a:p>
            <a:r>
              <a:rPr lang="en-US" dirty="0"/>
              <a:t>(b) a greener, low-carbon Europe by promoting clean and fair energy transition, green and blue investment, the circular economy, climate adaptation and risk prevention and management; </a:t>
            </a:r>
          </a:p>
          <a:p>
            <a:r>
              <a:rPr lang="en-US" dirty="0"/>
              <a:t>(c) a more connected Europe by enhancing mobility and regional ICT connectivity; </a:t>
            </a:r>
          </a:p>
          <a:p>
            <a:r>
              <a:rPr lang="en-US" dirty="0"/>
              <a:t>(d) a more social Europe implementing the European Pillar of Social Rights; </a:t>
            </a:r>
          </a:p>
          <a:p>
            <a:r>
              <a:rPr lang="en-US" dirty="0"/>
              <a:t>(e) a Europe closer to citizens by fostering the sustainable and integrated development of urban, rural and coastal areas and local initiatives.</a:t>
            </a:r>
            <a:endParaRPr lang="da-DK" dirty="0"/>
          </a:p>
          <a:p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23889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B1012-E3C3-42D1-9BA0-C2DBAA8D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533344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Interreg-</a:t>
            </a:r>
            <a:r>
              <a:rPr lang="da-DK" dirty="0" err="1"/>
              <a:t>specific</a:t>
            </a:r>
            <a:r>
              <a:rPr lang="da-DK" dirty="0"/>
              <a:t> </a:t>
            </a:r>
            <a:r>
              <a:rPr lang="da-DK" dirty="0" err="1"/>
              <a:t>objectives</a:t>
            </a:r>
            <a:br>
              <a:rPr lang="da-DK" sz="2400" dirty="0"/>
            </a:br>
            <a:r>
              <a:rPr lang="da-DK" sz="2400" dirty="0"/>
              <a:t>(under the </a:t>
            </a:r>
            <a:r>
              <a:rPr lang="da-DK" sz="2400" dirty="0" err="1"/>
              <a:t>objective</a:t>
            </a:r>
            <a:r>
              <a:rPr lang="da-DK" sz="2400" dirty="0"/>
              <a:t>: a more social Europe)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6668FA-6268-4099-BC9D-7BC2989C2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(a) enhancing the effectiveness of </a:t>
            </a:r>
            <a:r>
              <a:rPr lang="en-US" sz="2400" dirty="0" err="1"/>
              <a:t>labour</a:t>
            </a:r>
            <a:r>
              <a:rPr lang="en-US" sz="2400" dirty="0"/>
              <a:t> markets and improving access to quality employment across borders; </a:t>
            </a:r>
          </a:p>
          <a:p>
            <a:r>
              <a:rPr lang="en-US" sz="2400" dirty="0"/>
              <a:t>(b) improving access to and the quality of education, training and lifelong learning across borders with a view to increasing the educational attainment and skills levels thereof as to be </a:t>
            </a:r>
            <a:r>
              <a:rPr lang="en-US" sz="2400" dirty="0" err="1"/>
              <a:t>recognised</a:t>
            </a:r>
            <a:r>
              <a:rPr lang="en-US" sz="2400" dirty="0"/>
              <a:t> across borders; </a:t>
            </a:r>
          </a:p>
          <a:p>
            <a:r>
              <a:rPr lang="en-US" sz="2400" dirty="0"/>
              <a:t>(c) enhancing the equal and timely access to quality, sustainable and affordable healthcare services across borders; </a:t>
            </a:r>
          </a:p>
          <a:p>
            <a:r>
              <a:rPr lang="en-US" sz="2400" dirty="0"/>
              <a:t>(d) improving accessibility, effectiveness and resilience of healthcare systems and long-term care services across borders; </a:t>
            </a:r>
          </a:p>
          <a:p>
            <a:r>
              <a:rPr lang="en-US" sz="2400" dirty="0"/>
              <a:t>(e) promoting social inclusion and tackling poverty, including by enhancing equal opportunities and combating discrimination across borders</a:t>
            </a:r>
          </a:p>
          <a:p>
            <a:pPr marL="0" indent="0">
              <a:buNone/>
            </a:pPr>
            <a:r>
              <a:rPr lang="en-US" sz="2400" dirty="0"/>
              <a:t>                                             --------------------------------------------------------</a:t>
            </a:r>
          </a:p>
          <a:p>
            <a:pPr marL="0" indent="0">
              <a:buNone/>
            </a:pPr>
            <a:r>
              <a:rPr lang="en-US" sz="2400" dirty="0"/>
              <a:t>	+</a:t>
            </a:r>
            <a:r>
              <a:rPr lang="da-DK" sz="2400" dirty="0"/>
              <a:t>'a </a:t>
            </a:r>
            <a:r>
              <a:rPr lang="da-DK" sz="2400" dirty="0" err="1"/>
              <a:t>better</a:t>
            </a:r>
            <a:r>
              <a:rPr lang="da-DK" sz="2400" dirty="0"/>
              <a:t> Interreg </a:t>
            </a:r>
            <a:r>
              <a:rPr lang="da-DK" sz="2400" dirty="0" err="1"/>
              <a:t>governance</a:t>
            </a:r>
            <a:r>
              <a:rPr lang="da-DK" sz="2400" dirty="0"/>
              <a:t>’; +</a:t>
            </a:r>
            <a:r>
              <a:rPr lang="en-US" sz="2400" dirty="0"/>
              <a:t>'a safer and more secure Europe'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27276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3D676-D780-4C5D-A961-357241E1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Preliminary Guidelines from the </a:t>
            </a:r>
            <a:r>
              <a:rPr lang="da-DK" dirty="0" err="1"/>
              <a:t>Commission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7BCDD4-C46B-4D53-91DF-FAD31D87B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Grundlag for dialogen mellem DK og KOM om  anvendelsen af samhørighedsmidlerne i DK  - EFRU-programmet (Prioritet 1) og ESF-programmet (Prioritet 4) - er meldt ud af KOM ultimo februar 2019</a:t>
            </a:r>
          </a:p>
          <a:p>
            <a:pPr algn="ctr"/>
            <a:r>
              <a:rPr lang="da-DK" dirty="0">
                <a:hlinkClick r:id="rId2"/>
              </a:rPr>
              <a:t>https://ec.europa.eu/info/sites/info/files/file_import/2019-european-semester-country-report-denmark_en.pdf</a:t>
            </a:r>
            <a:r>
              <a:rPr lang="da-DK" dirty="0"/>
              <a:t> </a:t>
            </a:r>
          </a:p>
          <a:p>
            <a:pPr marL="0" indent="0" algn="ctr">
              <a:buNone/>
            </a:pPr>
            <a:r>
              <a:rPr lang="da-DK" dirty="0"/>
              <a:t>  (Er ikke på dagsordenen i dag)</a:t>
            </a:r>
          </a:p>
          <a:p>
            <a:pPr algn="ctr"/>
            <a:r>
              <a:rPr lang="da-DK" dirty="0"/>
              <a:t>Vi har ikke tilsvarende for Interreg-programmerne, men ”orienteringspapirer” kan ventes.</a:t>
            </a:r>
          </a:p>
        </p:txBody>
      </p:sp>
    </p:spTree>
    <p:extLst>
      <p:ext uri="{BB962C8B-B14F-4D97-AF65-F5344CB8AC3E}">
        <p14:creationId xmlns:p14="http://schemas.microsoft.com/office/powerpoint/2010/main" val="262211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0C96DD-31E4-47D9-8BD1-017D005FA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”Forventet” tidsplan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DCF60A-E6E6-4DAB-BD66-9B20E98F4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8122"/>
          </a:xfrm>
        </p:spPr>
        <p:txBody>
          <a:bodyPr>
            <a:normAutofit lnSpcReduction="10000"/>
          </a:bodyPr>
          <a:lstStyle/>
          <a:p>
            <a:r>
              <a:rPr lang="da-DK" sz="1800" dirty="0"/>
              <a:t>Maj 2018: Kommissionens forslag til forordninger og ressourcer offentliggøres</a:t>
            </a:r>
          </a:p>
          <a:p>
            <a:r>
              <a:rPr lang="da-DK" sz="1800" dirty="0"/>
              <a:t>Forhandlinger i Rådsarbejdsgrupper vedrørende strukturfondene (UM) og 2021-2027-budgettet (FM) </a:t>
            </a:r>
          </a:p>
          <a:p>
            <a:r>
              <a:rPr lang="da-DK" sz="1800" dirty="0"/>
              <a:t>Maj 2019: Interreg årsmøde - Kommissionen ventes at præsentere orienteringspapir for hver land-grænseregion (CBC)</a:t>
            </a:r>
          </a:p>
          <a:p>
            <a:r>
              <a:rPr lang="da-DK" sz="1800" dirty="0"/>
              <a:t>Juni 2019: Ambition at nå et kompromis om Interreg i rådsregi</a:t>
            </a:r>
          </a:p>
          <a:p>
            <a:r>
              <a:rPr lang="da-DK" sz="1800" dirty="0"/>
              <a:t>Oktober 2019: Kommissionen ventes at præsentere orienteringspapir for transnationale områder (TNC), inklusive maritime CBC</a:t>
            </a:r>
          </a:p>
          <a:p>
            <a:r>
              <a:rPr lang="da-DK" sz="1800" dirty="0"/>
              <a:t>Efterår 2019: Uformelle programforhandlinger kan eventuelt påbegyndes</a:t>
            </a:r>
          </a:p>
          <a:p>
            <a:r>
              <a:rPr lang="da-DK" sz="1800" dirty="0"/>
              <a:t>Efterår 2019: Forhandlinger om Interreg mellem Parlament, Råd og Kommission</a:t>
            </a:r>
          </a:p>
          <a:p>
            <a:r>
              <a:rPr lang="da-DK" sz="1800" dirty="0"/>
              <a:t>2020: Strukturfonde og budget færdigforhandles i Rådet og efterfølgende afslutning af P/R/K-forhandlinger; således at budget senest er klar efterår 2020 og strukturfondsforordningerne ultimo 2020 som tidligere perioder (nyt dog parlamentsvalg og BREXIT)</a:t>
            </a:r>
          </a:p>
          <a:p>
            <a:r>
              <a:rPr lang="da-DK" sz="1800" dirty="0"/>
              <a:t>2021: Programmer sendes til Kommissionen senest 9 måneder efter Interreg-forordningens vedtagelse, og Kommissionen skal træffe beslutning inden for 6 måneder fra modtagelsen af programmet</a:t>
            </a:r>
          </a:p>
          <a:p>
            <a:r>
              <a:rPr lang="da-DK" sz="1800" dirty="0"/>
              <a:t>Ultimo 2021: Første ansøgningsrunde kan åbnes i Interreg-programmer</a:t>
            </a:r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82988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AA156-B83D-4390-8C2C-E1E174A7F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Status lige nu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B20BF0-1CF7-46DE-8F6E-D9D34E654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Geografien for de kommende Interreg-programmer ubekendt</a:t>
            </a:r>
          </a:p>
          <a:p>
            <a:endParaRPr lang="da-DK" dirty="0"/>
          </a:p>
          <a:p>
            <a:r>
              <a:rPr lang="da-DK" dirty="0"/>
              <a:t>Beløb til rådighed for Interreg ubekendt</a:t>
            </a:r>
          </a:p>
          <a:p>
            <a:endParaRPr lang="da-DK" dirty="0"/>
          </a:p>
          <a:p>
            <a:r>
              <a:rPr lang="da-DK" dirty="0"/>
              <a:t>Organiseringen af kommende Interreg-programmer ubekendt</a:t>
            </a:r>
          </a:p>
          <a:p>
            <a:endParaRPr lang="da-DK" dirty="0"/>
          </a:p>
          <a:p>
            <a:r>
              <a:rPr lang="da-DK" dirty="0"/>
              <a:t>Der er stadig (godt) to år til vi </a:t>
            </a:r>
            <a:r>
              <a:rPr lang="da-DK"/>
              <a:t>gerne skulle </a:t>
            </a:r>
            <a:r>
              <a:rPr lang="da-DK" dirty="0"/>
              <a:t>være klar til </a:t>
            </a:r>
            <a:r>
              <a:rPr lang="da-DK"/>
              <a:t>første ansøgningsrunder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9591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612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Acrobat Document</vt:lpstr>
      <vt:lpstr>Interreg-programmer efter 2020 Sorø den 9. maj 2019  Niels Bjerring Hansen</vt:lpstr>
      <vt:lpstr>Commission proposal for an Interreg-regulation (artikles 3, 4 og 9) </vt:lpstr>
      <vt:lpstr>2014-2020 overfor 2021-2027</vt:lpstr>
      <vt:lpstr>Grænseoverskridende programmer</vt:lpstr>
      <vt:lpstr>PowerPoint-præsentation</vt:lpstr>
      <vt:lpstr>Policy objectives </vt:lpstr>
      <vt:lpstr>Interreg-specific objectives (under the objective: a more social Europe)</vt:lpstr>
      <vt:lpstr>Preliminary Guidelines from the Commission</vt:lpstr>
      <vt:lpstr>”Forventet” tidsplan</vt:lpstr>
      <vt:lpstr>Status lige 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</dc:title>
  <dc:creator>Niels Bjerring Hansen</dc:creator>
  <cp:lastModifiedBy>Niels Bjerring Hansen</cp:lastModifiedBy>
  <cp:revision>29</cp:revision>
  <dcterms:created xsi:type="dcterms:W3CDTF">2019-05-03T11:56:25Z</dcterms:created>
  <dcterms:modified xsi:type="dcterms:W3CDTF">2019-05-08T13:25:51Z</dcterms:modified>
</cp:coreProperties>
</file>